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75" r:id="rId4"/>
    <p:sldId id="258" r:id="rId5"/>
    <p:sldId id="259" r:id="rId6"/>
    <p:sldId id="260" r:id="rId7"/>
    <p:sldId id="261" r:id="rId8"/>
    <p:sldId id="276" r:id="rId9"/>
    <p:sldId id="262" r:id="rId10"/>
    <p:sldId id="263" r:id="rId11"/>
    <p:sldId id="264" r:id="rId12"/>
    <p:sldId id="277" r:id="rId13"/>
    <p:sldId id="270" r:id="rId14"/>
    <p:sldId id="271" r:id="rId15"/>
    <p:sldId id="272" r:id="rId16"/>
    <p:sldId id="273" r:id="rId17"/>
    <p:sldId id="278" r:id="rId18"/>
    <p:sldId id="274" r:id="rId19"/>
  </p:sldIdLst>
  <p:sldSz cx="12192000" cy="6858000"/>
  <p:notesSz cx="12192000" cy="6858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654" y="-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955"/>
              </a:lnSpc>
            </a:pPr>
            <a:r>
              <a:rPr spc="-5" dirty="0"/>
              <a:t>Confidential</a:t>
            </a:r>
            <a:r>
              <a:rPr spc="35" dirty="0"/>
              <a:t> </a:t>
            </a:r>
            <a:r>
              <a:rPr spc="-5" dirty="0"/>
              <a:t>and proprietary</a:t>
            </a:r>
            <a:r>
              <a:rPr spc="20" dirty="0"/>
              <a:t> </a:t>
            </a:r>
            <a:r>
              <a:rPr spc="-5" dirty="0"/>
              <a:t>information</a:t>
            </a:r>
            <a:r>
              <a:rPr spc="20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spc="-5" dirty="0"/>
              <a:t>Awan</a:t>
            </a:r>
            <a:r>
              <a:rPr spc="-15" dirty="0"/>
              <a:t> </a:t>
            </a:r>
            <a:r>
              <a:rPr spc="-5" dirty="0"/>
              <a:t>Distribution</a:t>
            </a:r>
            <a:r>
              <a:rPr spc="45" dirty="0"/>
              <a:t> </a:t>
            </a:r>
            <a:r>
              <a:rPr dirty="0"/>
              <a:t>–</a:t>
            </a:r>
            <a:r>
              <a:rPr spc="10" dirty="0"/>
              <a:t> </a:t>
            </a:r>
            <a:r>
              <a:rPr spc="-5" dirty="0"/>
              <a:t>Do not</a:t>
            </a:r>
            <a:r>
              <a:rPr spc="10" dirty="0"/>
              <a:t> </a:t>
            </a:r>
            <a:r>
              <a:rPr spc="-5" dirty="0"/>
              <a:t>distribute</a:t>
            </a:r>
            <a:r>
              <a:rPr spc="30" dirty="0"/>
              <a:t> </a:t>
            </a:r>
            <a:r>
              <a:rPr dirty="0"/>
              <a:t>or</a:t>
            </a:r>
            <a:r>
              <a:rPr spc="-10" dirty="0"/>
              <a:t> </a:t>
            </a:r>
            <a:r>
              <a:rPr spc="-5" dirty="0"/>
              <a:t>duplicate</a:t>
            </a:r>
            <a:r>
              <a:rPr spc="25" dirty="0"/>
              <a:t> </a:t>
            </a:r>
            <a:r>
              <a:rPr spc="-5" dirty="0"/>
              <a:t>without</a:t>
            </a:r>
            <a:r>
              <a:rPr spc="10" dirty="0"/>
              <a:t> </a:t>
            </a:r>
            <a:r>
              <a:rPr spc="-5" dirty="0"/>
              <a:t>Awan</a:t>
            </a:r>
            <a:r>
              <a:rPr spc="-15" dirty="0"/>
              <a:t> </a:t>
            </a:r>
            <a:r>
              <a:rPr spc="-5" dirty="0"/>
              <a:t>Distribution's</a:t>
            </a:r>
            <a:r>
              <a:rPr spc="35" dirty="0"/>
              <a:t> </a:t>
            </a:r>
            <a:r>
              <a:rPr spc="-5" dirty="0"/>
              <a:t>express</a:t>
            </a:r>
            <a:r>
              <a:rPr spc="25" dirty="0"/>
              <a:t> </a:t>
            </a:r>
            <a:r>
              <a:rPr spc="-5" dirty="0"/>
              <a:t>written</a:t>
            </a:r>
            <a:r>
              <a:rPr spc="10" dirty="0"/>
              <a:t> </a:t>
            </a:r>
            <a:r>
              <a:rPr spc="-5" dirty="0"/>
              <a:t>permission.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548871" y="6356603"/>
            <a:ext cx="643255" cy="501650"/>
          </a:xfrm>
          <a:custGeom>
            <a:avLst/>
            <a:gdLst/>
            <a:ahLst/>
            <a:cxnLst/>
            <a:rect l="l" t="t" r="r" b="b"/>
            <a:pathLst>
              <a:path w="643254" h="501650">
                <a:moveTo>
                  <a:pt x="643127" y="0"/>
                </a:moveTo>
                <a:lnTo>
                  <a:pt x="83566" y="0"/>
                </a:lnTo>
                <a:lnTo>
                  <a:pt x="0" y="83566"/>
                </a:lnTo>
                <a:lnTo>
                  <a:pt x="0" y="501395"/>
                </a:lnTo>
                <a:lnTo>
                  <a:pt x="643127" y="501395"/>
                </a:lnTo>
                <a:lnTo>
                  <a:pt x="643127" y="0"/>
                </a:lnTo>
                <a:close/>
              </a:path>
            </a:pathLst>
          </a:custGeom>
          <a:solidFill>
            <a:srgbClr val="2E33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685288" y="972312"/>
            <a:ext cx="9173210" cy="4843780"/>
          </a:xfrm>
          <a:custGeom>
            <a:avLst/>
            <a:gdLst/>
            <a:ahLst/>
            <a:cxnLst/>
            <a:rect l="l" t="t" r="r" b="b"/>
            <a:pathLst>
              <a:path w="9173210" h="4843780">
                <a:moveTo>
                  <a:pt x="0" y="4843272"/>
                </a:moveTo>
                <a:lnTo>
                  <a:pt x="9172956" y="4843272"/>
                </a:lnTo>
                <a:lnTo>
                  <a:pt x="9172956" y="0"/>
                </a:lnTo>
                <a:lnTo>
                  <a:pt x="0" y="0"/>
                </a:lnTo>
                <a:lnTo>
                  <a:pt x="0" y="4843272"/>
                </a:lnTo>
                <a:close/>
              </a:path>
            </a:pathLst>
          </a:custGeom>
          <a:ln w="88392">
            <a:solidFill>
              <a:srgbClr val="2E33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3756" y="1546860"/>
            <a:ext cx="11026140" cy="4703064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470916" y="1188720"/>
            <a:ext cx="11149965" cy="4834255"/>
          </a:xfrm>
          <a:custGeom>
            <a:avLst/>
            <a:gdLst/>
            <a:ahLst/>
            <a:cxnLst/>
            <a:rect l="l" t="t" r="r" b="b"/>
            <a:pathLst>
              <a:path w="11149965" h="4834255">
                <a:moveTo>
                  <a:pt x="11149584" y="0"/>
                </a:moveTo>
                <a:lnTo>
                  <a:pt x="0" y="0"/>
                </a:lnTo>
                <a:lnTo>
                  <a:pt x="0" y="4834128"/>
                </a:lnTo>
                <a:lnTo>
                  <a:pt x="11149584" y="4834128"/>
                </a:lnTo>
                <a:lnTo>
                  <a:pt x="111495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454" y="86391"/>
            <a:ext cx="848559" cy="47339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955"/>
              </a:lnSpc>
            </a:pPr>
            <a:r>
              <a:rPr spc="-5" dirty="0"/>
              <a:t>Confidential</a:t>
            </a:r>
            <a:r>
              <a:rPr spc="35" dirty="0"/>
              <a:t> </a:t>
            </a:r>
            <a:r>
              <a:rPr spc="-5" dirty="0"/>
              <a:t>and proprietary</a:t>
            </a:r>
            <a:r>
              <a:rPr spc="20" dirty="0"/>
              <a:t> </a:t>
            </a:r>
            <a:r>
              <a:rPr spc="-5" dirty="0"/>
              <a:t>information</a:t>
            </a:r>
            <a:r>
              <a:rPr spc="20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spc="-5" dirty="0"/>
              <a:t>Awan</a:t>
            </a:r>
            <a:r>
              <a:rPr spc="-15" dirty="0"/>
              <a:t> </a:t>
            </a:r>
            <a:r>
              <a:rPr spc="-5" dirty="0"/>
              <a:t>Distribution</a:t>
            </a:r>
            <a:r>
              <a:rPr spc="45" dirty="0"/>
              <a:t> </a:t>
            </a:r>
            <a:r>
              <a:rPr dirty="0"/>
              <a:t>–</a:t>
            </a:r>
            <a:r>
              <a:rPr spc="10" dirty="0"/>
              <a:t> </a:t>
            </a:r>
            <a:r>
              <a:rPr spc="-5" dirty="0"/>
              <a:t>Do not</a:t>
            </a:r>
            <a:r>
              <a:rPr spc="10" dirty="0"/>
              <a:t> </a:t>
            </a:r>
            <a:r>
              <a:rPr spc="-5" dirty="0"/>
              <a:t>distribute</a:t>
            </a:r>
            <a:r>
              <a:rPr spc="30" dirty="0"/>
              <a:t> </a:t>
            </a:r>
            <a:r>
              <a:rPr dirty="0"/>
              <a:t>or</a:t>
            </a:r>
            <a:r>
              <a:rPr spc="-10" dirty="0"/>
              <a:t> </a:t>
            </a:r>
            <a:r>
              <a:rPr spc="-5" dirty="0"/>
              <a:t>duplicate</a:t>
            </a:r>
            <a:r>
              <a:rPr spc="25" dirty="0"/>
              <a:t> </a:t>
            </a:r>
            <a:r>
              <a:rPr spc="-5" dirty="0"/>
              <a:t>without</a:t>
            </a:r>
            <a:r>
              <a:rPr spc="10" dirty="0"/>
              <a:t> </a:t>
            </a:r>
            <a:r>
              <a:rPr spc="-5" dirty="0"/>
              <a:t>Awan</a:t>
            </a:r>
            <a:r>
              <a:rPr spc="-15" dirty="0"/>
              <a:t> </a:t>
            </a:r>
            <a:r>
              <a:rPr spc="-5" dirty="0"/>
              <a:t>Distribution's</a:t>
            </a:r>
            <a:r>
              <a:rPr spc="35" dirty="0"/>
              <a:t> </a:t>
            </a:r>
            <a:r>
              <a:rPr spc="-5" dirty="0"/>
              <a:t>express</a:t>
            </a:r>
            <a:r>
              <a:rPr spc="25" dirty="0"/>
              <a:t> </a:t>
            </a:r>
            <a:r>
              <a:rPr spc="-5" dirty="0"/>
              <a:t>written</a:t>
            </a:r>
            <a:r>
              <a:rPr spc="10" dirty="0"/>
              <a:t> </a:t>
            </a:r>
            <a:r>
              <a:rPr spc="-5" dirty="0"/>
              <a:t>permission.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955"/>
              </a:lnSpc>
            </a:pPr>
            <a:r>
              <a:rPr spc="-5" dirty="0"/>
              <a:t>Confidential</a:t>
            </a:r>
            <a:r>
              <a:rPr spc="35" dirty="0"/>
              <a:t> </a:t>
            </a:r>
            <a:r>
              <a:rPr spc="-5" dirty="0"/>
              <a:t>and proprietary</a:t>
            </a:r>
            <a:r>
              <a:rPr spc="20" dirty="0"/>
              <a:t> </a:t>
            </a:r>
            <a:r>
              <a:rPr spc="-5" dirty="0"/>
              <a:t>information</a:t>
            </a:r>
            <a:r>
              <a:rPr spc="20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spc="-5" dirty="0"/>
              <a:t>Awan</a:t>
            </a:r>
            <a:r>
              <a:rPr spc="-15" dirty="0"/>
              <a:t> </a:t>
            </a:r>
            <a:r>
              <a:rPr spc="-5" dirty="0"/>
              <a:t>Distribution</a:t>
            </a:r>
            <a:r>
              <a:rPr spc="45" dirty="0"/>
              <a:t> </a:t>
            </a:r>
            <a:r>
              <a:rPr dirty="0"/>
              <a:t>–</a:t>
            </a:r>
            <a:r>
              <a:rPr spc="10" dirty="0"/>
              <a:t> </a:t>
            </a:r>
            <a:r>
              <a:rPr spc="-5" dirty="0"/>
              <a:t>Do not</a:t>
            </a:r>
            <a:r>
              <a:rPr spc="10" dirty="0"/>
              <a:t> </a:t>
            </a:r>
            <a:r>
              <a:rPr spc="-5" dirty="0"/>
              <a:t>distribute</a:t>
            </a:r>
            <a:r>
              <a:rPr spc="30" dirty="0"/>
              <a:t> </a:t>
            </a:r>
            <a:r>
              <a:rPr dirty="0"/>
              <a:t>or</a:t>
            </a:r>
            <a:r>
              <a:rPr spc="-10" dirty="0"/>
              <a:t> </a:t>
            </a:r>
            <a:r>
              <a:rPr spc="-5" dirty="0"/>
              <a:t>duplicate</a:t>
            </a:r>
            <a:r>
              <a:rPr spc="25" dirty="0"/>
              <a:t> </a:t>
            </a:r>
            <a:r>
              <a:rPr spc="-5" dirty="0"/>
              <a:t>without</a:t>
            </a:r>
            <a:r>
              <a:rPr spc="10" dirty="0"/>
              <a:t> </a:t>
            </a:r>
            <a:r>
              <a:rPr spc="-5" dirty="0"/>
              <a:t>Awan</a:t>
            </a:r>
            <a:r>
              <a:rPr spc="-15" dirty="0"/>
              <a:t> </a:t>
            </a:r>
            <a:r>
              <a:rPr spc="-5" dirty="0"/>
              <a:t>Distribution's</a:t>
            </a:r>
            <a:r>
              <a:rPr spc="35" dirty="0"/>
              <a:t> </a:t>
            </a:r>
            <a:r>
              <a:rPr spc="-5" dirty="0"/>
              <a:t>express</a:t>
            </a:r>
            <a:r>
              <a:rPr spc="25" dirty="0"/>
              <a:t> </a:t>
            </a:r>
            <a:r>
              <a:rPr spc="-5" dirty="0"/>
              <a:t>written</a:t>
            </a:r>
            <a:r>
              <a:rPr spc="10" dirty="0"/>
              <a:t> </a:t>
            </a:r>
            <a:r>
              <a:rPr spc="-5" dirty="0"/>
              <a:t>permission.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548871" y="6356603"/>
            <a:ext cx="643255" cy="501650"/>
          </a:xfrm>
          <a:custGeom>
            <a:avLst/>
            <a:gdLst/>
            <a:ahLst/>
            <a:cxnLst/>
            <a:rect l="l" t="t" r="r" b="b"/>
            <a:pathLst>
              <a:path w="643254" h="501650">
                <a:moveTo>
                  <a:pt x="643127" y="0"/>
                </a:moveTo>
                <a:lnTo>
                  <a:pt x="83566" y="0"/>
                </a:lnTo>
                <a:lnTo>
                  <a:pt x="0" y="83566"/>
                </a:lnTo>
                <a:lnTo>
                  <a:pt x="0" y="501395"/>
                </a:lnTo>
                <a:lnTo>
                  <a:pt x="643127" y="501395"/>
                </a:lnTo>
                <a:lnTo>
                  <a:pt x="643127" y="0"/>
                </a:lnTo>
                <a:close/>
              </a:path>
            </a:pathLst>
          </a:custGeom>
          <a:solidFill>
            <a:srgbClr val="2E33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685288" y="972312"/>
            <a:ext cx="9173210" cy="4843780"/>
          </a:xfrm>
          <a:custGeom>
            <a:avLst/>
            <a:gdLst/>
            <a:ahLst/>
            <a:cxnLst/>
            <a:rect l="l" t="t" r="r" b="b"/>
            <a:pathLst>
              <a:path w="9173210" h="4843780">
                <a:moveTo>
                  <a:pt x="0" y="4843272"/>
                </a:moveTo>
                <a:lnTo>
                  <a:pt x="9172956" y="4843272"/>
                </a:lnTo>
                <a:lnTo>
                  <a:pt x="9172956" y="0"/>
                </a:lnTo>
                <a:lnTo>
                  <a:pt x="0" y="0"/>
                </a:lnTo>
                <a:lnTo>
                  <a:pt x="0" y="4843272"/>
                </a:lnTo>
                <a:close/>
              </a:path>
            </a:pathLst>
          </a:custGeom>
          <a:ln w="88392">
            <a:solidFill>
              <a:srgbClr val="2E33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3756" y="1546860"/>
            <a:ext cx="11026140" cy="4703064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470916" y="1188720"/>
            <a:ext cx="11149965" cy="4834255"/>
          </a:xfrm>
          <a:custGeom>
            <a:avLst/>
            <a:gdLst/>
            <a:ahLst/>
            <a:cxnLst/>
            <a:rect l="l" t="t" r="r" b="b"/>
            <a:pathLst>
              <a:path w="11149965" h="4834255">
                <a:moveTo>
                  <a:pt x="11149584" y="0"/>
                </a:moveTo>
                <a:lnTo>
                  <a:pt x="0" y="0"/>
                </a:lnTo>
                <a:lnTo>
                  <a:pt x="0" y="4834128"/>
                </a:lnTo>
                <a:lnTo>
                  <a:pt x="11149584" y="4834128"/>
                </a:lnTo>
                <a:lnTo>
                  <a:pt x="111495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454" y="86391"/>
            <a:ext cx="848559" cy="47339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955"/>
              </a:lnSpc>
            </a:pPr>
            <a:r>
              <a:rPr spc="-5" dirty="0"/>
              <a:t>Confidential</a:t>
            </a:r>
            <a:r>
              <a:rPr spc="35" dirty="0"/>
              <a:t> </a:t>
            </a:r>
            <a:r>
              <a:rPr spc="-5" dirty="0"/>
              <a:t>and proprietary</a:t>
            </a:r>
            <a:r>
              <a:rPr spc="20" dirty="0"/>
              <a:t> </a:t>
            </a:r>
            <a:r>
              <a:rPr spc="-5" dirty="0"/>
              <a:t>information</a:t>
            </a:r>
            <a:r>
              <a:rPr spc="20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spc="-5" dirty="0"/>
              <a:t>Awan</a:t>
            </a:r>
            <a:r>
              <a:rPr spc="-15" dirty="0"/>
              <a:t> </a:t>
            </a:r>
            <a:r>
              <a:rPr spc="-5" dirty="0"/>
              <a:t>Distribution</a:t>
            </a:r>
            <a:r>
              <a:rPr spc="45" dirty="0"/>
              <a:t> </a:t>
            </a:r>
            <a:r>
              <a:rPr dirty="0"/>
              <a:t>–</a:t>
            </a:r>
            <a:r>
              <a:rPr spc="10" dirty="0"/>
              <a:t> </a:t>
            </a:r>
            <a:r>
              <a:rPr spc="-5" dirty="0"/>
              <a:t>Do not</a:t>
            </a:r>
            <a:r>
              <a:rPr spc="10" dirty="0"/>
              <a:t> </a:t>
            </a:r>
            <a:r>
              <a:rPr spc="-5" dirty="0"/>
              <a:t>distribute</a:t>
            </a:r>
            <a:r>
              <a:rPr spc="30" dirty="0"/>
              <a:t> </a:t>
            </a:r>
            <a:r>
              <a:rPr dirty="0"/>
              <a:t>or</a:t>
            </a:r>
            <a:r>
              <a:rPr spc="-10" dirty="0"/>
              <a:t> </a:t>
            </a:r>
            <a:r>
              <a:rPr spc="-5" dirty="0"/>
              <a:t>duplicate</a:t>
            </a:r>
            <a:r>
              <a:rPr spc="25" dirty="0"/>
              <a:t> </a:t>
            </a:r>
            <a:r>
              <a:rPr spc="-5" dirty="0"/>
              <a:t>without</a:t>
            </a:r>
            <a:r>
              <a:rPr spc="10" dirty="0"/>
              <a:t> </a:t>
            </a:r>
            <a:r>
              <a:rPr spc="-5" dirty="0"/>
              <a:t>Awan</a:t>
            </a:r>
            <a:r>
              <a:rPr spc="-15" dirty="0"/>
              <a:t> </a:t>
            </a:r>
            <a:r>
              <a:rPr spc="-5" dirty="0"/>
              <a:t>Distribution's</a:t>
            </a:r>
            <a:r>
              <a:rPr spc="35" dirty="0"/>
              <a:t> </a:t>
            </a:r>
            <a:r>
              <a:rPr spc="-5" dirty="0"/>
              <a:t>express</a:t>
            </a:r>
            <a:r>
              <a:rPr spc="25" dirty="0"/>
              <a:t> </a:t>
            </a:r>
            <a:r>
              <a:rPr spc="-5" dirty="0"/>
              <a:t>written</a:t>
            </a:r>
            <a:r>
              <a:rPr spc="10" dirty="0"/>
              <a:t> </a:t>
            </a:r>
            <a:r>
              <a:rPr spc="-5" dirty="0"/>
              <a:t>permission.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955"/>
              </a:lnSpc>
            </a:pPr>
            <a:r>
              <a:rPr spc="-5" dirty="0"/>
              <a:t>Confidential</a:t>
            </a:r>
            <a:r>
              <a:rPr spc="35" dirty="0"/>
              <a:t> </a:t>
            </a:r>
            <a:r>
              <a:rPr spc="-5" dirty="0"/>
              <a:t>and proprietary</a:t>
            </a:r>
            <a:r>
              <a:rPr spc="20" dirty="0"/>
              <a:t> </a:t>
            </a:r>
            <a:r>
              <a:rPr spc="-5" dirty="0"/>
              <a:t>information</a:t>
            </a:r>
            <a:r>
              <a:rPr spc="20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spc="-5" dirty="0"/>
              <a:t>Awan</a:t>
            </a:r>
            <a:r>
              <a:rPr spc="-15" dirty="0"/>
              <a:t> </a:t>
            </a:r>
            <a:r>
              <a:rPr spc="-5" dirty="0"/>
              <a:t>Distribution</a:t>
            </a:r>
            <a:r>
              <a:rPr spc="45" dirty="0"/>
              <a:t> </a:t>
            </a:r>
            <a:r>
              <a:rPr dirty="0"/>
              <a:t>–</a:t>
            </a:r>
            <a:r>
              <a:rPr spc="10" dirty="0"/>
              <a:t> </a:t>
            </a:r>
            <a:r>
              <a:rPr spc="-5" dirty="0"/>
              <a:t>Do not</a:t>
            </a:r>
            <a:r>
              <a:rPr spc="10" dirty="0"/>
              <a:t> </a:t>
            </a:r>
            <a:r>
              <a:rPr spc="-5" dirty="0"/>
              <a:t>distribute</a:t>
            </a:r>
            <a:r>
              <a:rPr spc="30" dirty="0"/>
              <a:t> </a:t>
            </a:r>
            <a:r>
              <a:rPr dirty="0"/>
              <a:t>or</a:t>
            </a:r>
            <a:r>
              <a:rPr spc="-10" dirty="0"/>
              <a:t> </a:t>
            </a:r>
            <a:r>
              <a:rPr spc="-5" dirty="0"/>
              <a:t>duplicate</a:t>
            </a:r>
            <a:r>
              <a:rPr spc="25" dirty="0"/>
              <a:t> </a:t>
            </a:r>
            <a:r>
              <a:rPr spc="-5" dirty="0"/>
              <a:t>without</a:t>
            </a:r>
            <a:r>
              <a:rPr spc="10" dirty="0"/>
              <a:t> </a:t>
            </a:r>
            <a:r>
              <a:rPr spc="-5" dirty="0"/>
              <a:t>Awan</a:t>
            </a:r>
            <a:r>
              <a:rPr spc="-15" dirty="0"/>
              <a:t> </a:t>
            </a:r>
            <a:r>
              <a:rPr spc="-5" dirty="0"/>
              <a:t>Distribution's</a:t>
            </a:r>
            <a:r>
              <a:rPr spc="35" dirty="0"/>
              <a:t> </a:t>
            </a:r>
            <a:r>
              <a:rPr spc="-5" dirty="0"/>
              <a:t>express</a:t>
            </a:r>
            <a:r>
              <a:rPr spc="25" dirty="0"/>
              <a:t> </a:t>
            </a:r>
            <a:r>
              <a:rPr spc="-5" dirty="0"/>
              <a:t>written</a:t>
            </a:r>
            <a:r>
              <a:rPr spc="10" dirty="0"/>
              <a:t> </a:t>
            </a:r>
            <a:r>
              <a:rPr spc="-5" dirty="0"/>
              <a:t>permission.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548871" y="6356603"/>
            <a:ext cx="643255" cy="501650"/>
          </a:xfrm>
          <a:custGeom>
            <a:avLst/>
            <a:gdLst/>
            <a:ahLst/>
            <a:cxnLst/>
            <a:rect l="l" t="t" r="r" b="b"/>
            <a:pathLst>
              <a:path w="643254" h="501650">
                <a:moveTo>
                  <a:pt x="643127" y="0"/>
                </a:moveTo>
                <a:lnTo>
                  <a:pt x="83566" y="0"/>
                </a:lnTo>
                <a:lnTo>
                  <a:pt x="0" y="83566"/>
                </a:lnTo>
                <a:lnTo>
                  <a:pt x="0" y="501395"/>
                </a:lnTo>
                <a:lnTo>
                  <a:pt x="643127" y="501395"/>
                </a:lnTo>
                <a:lnTo>
                  <a:pt x="643127" y="0"/>
                </a:lnTo>
                <a:close/>
              </a:path>
            </a:pathLst>
          </a:custGeom>
          <a:solidFill>
            <a:srgbClr val="2E33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1875" y="409447"/>
            <a:ext cx="11128248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8073" y="1569466"/>
            <a:ext cx="11115852" cy="4362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83307" y="6606641"/>
            <a:ext cx="7027545" cy="1403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955"/>
              </a:lnSpc>
            </a:pPr>
            <a:r>
              <a:rPr spc="-5" dirty="0"/>
              <a:t>Confidential</a:t>
            </a:r>
            <a:r>
              <a:rPr spc="35" dirty="0"/>
              <a:t> </a:t>
            </a:r>
            <a:r>
              <a:rPr spc="-5" dirty="0"/>
              <a:t>and proprietary</a:t>
            </a:r>
            <a:r>
              <a:rPr spc="20" dirty="0"/>
              <a:t> </a:t>
            </a:r>
            <a:r>
              <a:rPr spc="-5" dirty="0"/>
              <a:t>information</a:t>
            </a:r>
            <a:r>
              <a:rPr spc="20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spc="-5" dirty="0"/>
              <a:t>Awan</a:t>
            </a:r>
            <a:r>
              <a:rPr spc="-15" dirty="0"/>
              <a:t> </a:t>
            </a:r>
            <a:r>
              <a:rPr spc="-5" dirty="0"/>
              <a:t>Distribution</a:t>
            </a:r>
            <a:r>
              <a:rPr spc="45" dirty="0"/>
              <a:t> </a:t>
            </a:r>
            <a:r>
              <a:rPr dirty="0"/>
              <a:t>–</a:t>
            </a:r>
            <a:r>
              <a:rPr spc="10" dirty="0"/>
              <a:t> </a:t>
            </a:r>
            <a:r>
              <a:rPr spc="-5" dirty="0"/>
              <a:t>Do not</a:t>
            </a:r>
            <a:r>
              <a:rPr spc="10" dirty="0"/>
              <a:t> </a:t>
            </a:r>
            <a:r>
              <a:rPr spc="-5" dirty="0"/>
              <a:t>distribute</a:t>
            </a:r>
            <a:r>
              <a:rPr spc="30" dirty="0"/>
              <a:t> </a:t>
            </a:r>
            <a:r>
              <a:rPr dirty="0"/>
              <a:t>or</a:t>
            </a:r>
            <a:r>
              <a:rPr spc="-10" dirty="0"/>
              <a:t> </a:t>
            </a:r>
            <a:r>
              <a:rPr spc="-5" dirty="0"/>
              <a:t>duplicate</a:t>
            </a:r>
            <a:r>
              <a:rPr spc="25" dirty="0"/>
              <a:t> </a:t>
            </a:r>
            <a:r>
              <a:rPr spc="-5" dirty="0"/>
              <a:t>without</a:t>
            </a:r>
            <a:r>
              <a:rPr spc="10" dirty="0"/>
              <a:t> </a:t>
            </a:r>
            <a:r>
              <a:rPr spc="-5" dirty="0"/>
              <a:t>Awan</a:t>
            </a:r>
            <a:r>
              <a:rPr spc="-15" dirty="0"/>
              <a:t> </a:t>
            </a:r>
            <a:r>
              <a:rPr spc="-5" dirty="0"/>
              <a:t>Distribution's</a:t>
            </a:r>
            <a:r>
              <a:rPr spc="35" dirty="0"/>
              <a:t> </a:t>
            </a:r>
            <a:r>
              <a:rPr spc="-5" dirty="0"/>
              <a:t>express</a:t>
            </a:r>
            <a:r>
              <a:rPr spc="25" dirty="0"/>
              <a:t> </a:t>
            </a:r>
            <a:r>
              <a:rPr spc="-5" dirty="0"/>
              <a:t>written</a:t>
            </a:r>
            <a:r>
              <a:rPr spc="10" dirty="0"/>
              <a:t> </a:t>
            </a:r>
            <a:r>
              <a:rPr spc="-5" dirty="0"/>
              <a:t>permission.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755501" y="6544157"/>
            <a:ext cx="23177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ransition spd="slow">
    <p:push dir="u"/>
  </p:transition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jpg"/><Relationship Id="rId5" Type="http://schemas.openxmlformats.org/officeDocument/2006/relationships/image" Target="../media/image75.png"/><Relationship Id="rId10" Type="http://schemas.openxmlformats.org/officeDocument/2006/relationships/image" Target="../media/image80.jp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9" Type="http://schemas.openxmlformats.org/officeDocument/2006/relationships/image" Target="../media/image52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34" Type="http://schemas.openxmlformats.org/officeDocument/2006/relationships/image" Target="../media/image47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33" Type="http://schemas.openxmlformats.org/officeDocument/2006/relationships/image" Target="../media/image46.png"/><Relationship Id="rId38" Type="http://schemas.openxmlformats.org/officeDocument/2006/relationships/image" Target="../media/image51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29" Type="http://schemas.openxmlformats.org/officeDocument/2006/relationships/image" Target="../media/image42.png"/><Relationship Id="rId41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32" Type="http://schemas.openxmlformats.org/officeDocument/2006/relationships/image" Target="../media/image45.png"/><Relationship Id="rId37" Type="http://schemas.openxmlformats.org/officeDocument/2006/relationships/image" Target="../media/image50.png"/><Relationship Id="rId40" Type="http://schemas.openxmlformats.org/officeDocument/2006/relationships/image" Target="../media/image53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41.png"/><Relationship Id="rId36" Type="http://schemas.openxmlformats.org/officeDocument/2006/relationships/image" Target="../media/image49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31" Type="http://schemas.openxmlformats.org/officeDocument/2006/relationships/image" Target="../media/image44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png"/><Relationship Id="rId30" Type="http://schemas.openxmlformats.org/officeDocument/2006/relationships/image" Target="../media/image43.png"/><Relationship Id="rId35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-386154" y="-1712263"/>
            <a:ext cx="12578154" cy="8550453"/>
            <a:chOff x="455676" y="323088"/>
            <a:chExt cx="12559284" cy="8550453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5676" y="323088"/>
              <a:ext cx="6463284" cy="26212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2961" y="2035355"/>
              <a:ext cx="12191999" cy="6838186"/>
            </a:xfrm>
            <a:prstGeom prst="rect">
              <a:avLst/>
            </a:prstGeom>
          </p:spPr>
        </p:pic>
      </p:grpSp>
      <p:sp>
        <p:nvSpPr>
          <p:cNvPr id="3" name="object 3"/>
          <p:cNvSpPr txBox="1"/>
          <p:nvPr/>
        </p:nvSpPr>
        <p:spPr>
          <a:xfrm>
            <a:off x="2596007" y="6619341"/>
            <a:ext cx="7002145" cy="11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55"/>
              </a:lnSpc>
            </a:pPr>
            <a:r>
              <a:rPr sz="900" spc="-5" dirty="0">
                <a:latin typeface="Calibri"/>
                <a:cs typeface="Calibri"/>
              </a:rPr>
              <a:t>Confidential</a:t>
            </a:r>
            <a:r>
              <a:rPr sz="900" spc="3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and proprietary</a:t>
            </a:r>
            <a:r>
              <a:rPr sz="900" spc="2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information</a:t>
            </a:r>
            <a:r>
              <a:rPr sz="900" spc="2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of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Awan</a:t>
            </a:r>
            <a:r>
              <a:rPr sz="900" spc="-1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Distribution</a:t>
            </a:r>
            <a:r>
              <a:rPr sz="900" spc="45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–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Do not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distribute</a:t>
            </a:r>
            <a:r>
              <a:rPr sz="900" spc="3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or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duplicate</a:t>
            </a:r>
            <a:r>
              <a:rPr sz="900" spc="2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without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Awan</a:t>
            </a:r>
            <a:r>
              <a:rPr sz="900" spc="-1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Distribution's</a:t>
            </a:r>
            <a:r>
              <a:rPr sz="900" spc="3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express</a:t>
            </a:r>
            <a:r>
              <a:rPr sz="900" spc="2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written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permission.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79809" y="2813507"/>
            <a:ext cx="4421505" cy="2020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it-IT" sz="3200" b="1" spc="-50" dirty="0">
                <a:solidFill>
                  <a:srgbClr val="FFFFFF"/>
                </a:solidFill>
                <a:latin typeface="Calibri"/>
                <a:cs typeface="Calibri"/>
              </a:rPr>
              <a:t>Presented By:</a:t>
            </a:r>
          </a:p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it-IT" sz="3200" b="1" spc="-50" dirty="0">
                <a:solidFill>
                  <a:srgbClr val="FFFFFF"/>
                </a:solidFill>
                <a:latin typeface="Calibri"/>
                <a:cs typeface="Calibri"/>
              </a:rPr>
              <a:t>Talha 22fa-005-ba</a:t>
            </a:r>
          </a:p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it-IT" sz="3200" b="1" spc="-50" dirty="0">
                <a:solidFill>
                  <a:srgbClr val="FFFFFF"/>
                </a:solidFill>
                <a:latin typeface="Calibri"/>
                <a:cs typeface="Calibri"/>
              </a:rPr>
              <a:t>Asadullah 22fa-001-ba</a:t>
            </a:r>
          </a:p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it-IT" sz="3200" b="1" spc="-50" dirty="0">
                <a:solidFill>
                  <a:srgbClr val="FFFFFF"/>
                </a:solidFill>
                <a:latin typeface="Calibri"/>
                <a:cs typeface="Calibri"/>
              </a:rPr>
              <a:t>Kamran22fa-011-ba</a:t>
            </a:r>
            <a:endParaRPr lang="it-IT" sz="3200" dirty="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66689" y="175199"/>
            <a:ext cx="4047744" cy="28620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D98B16-E1EB-E0F2-74A4-E312825F32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3485" y="4046614"/>
            <a:ext cx="3748514" cy="28113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5358B0-FD2C-1306-4E4E-C8494D274A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19" y="4204796"/>
            <a:ext cx="3519320" cy="2633394"/>
          </a:xfrm>
          <a:prstGeom prst="rect">
            <a:avLst/>
          </a:prstGeom>
        </p:spPr>
      </p:pic>
      <p:pic>
        <p:nvPicPr>
          <p:cNvPr id="2" name="object 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5800" y="1114388"/>
            <a:ext cx="848559" cy="47339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48871" y="6356603"/>
            <a:ext cx="643255" cy="501650"/>
          </a:xfrm>
          <a:custGeom>
            <a:avLst/>
            <a:gdLst/>
            <a:ahLst/>
            <a:cxnLst/>
            <a:rect l="l" t="t" r="r" b="b"/>
            <a:pathLst>
              <a:path w="643254" h="501650">
                <a:moveTo>
                  <a:pt x="643127" y="0"/>
                </a:moveTo>
                <a:lnTo>
                  <a:pt x="83566" y="0"/>
                </a:lnTo>
                <a:lnTo>
                  <a:pt x="0" y="83566"/>
                </a:lnTo>
                <a:lnTo>
                  <a:pt x="0" y="501395"/>
                </a:lnTo>
                <a:lnTo>
                  <a:pt x="643127" y="501395"/>
                </a:lnTo>
                <a:lnTo>
                  <a:pt x="643127" y="0"/>
                </a:lnTo>
                <a:close/>
              </a:path>
            </a:pathLst>
          </a:custGeom>
          <a:solidFill>
            <a:srgbClr val="2E334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56844" y="373379"/>
            <a:ext cx="5198745" cy="6277610"/>
            <a:chOff x="656844" y="373379"/>
            <a:chExt cx="5198745" cy="62776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9763" y="1223771"/>
              <a:ext cx="4226052" cy="542696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04494" y="436625"/>
              <a:ext cx="4887595" cy="5878195"/>
            </a:xfrm>
            <a:custGeom>
              <a:avLst/>
              <a:gdLst/>
              <a:ahLst/>
              <a:cxnLst/>
              <a:rect l="l" t="t" r="r" b="b"/>
              <a:pathLst>
                <a:path w="4887595" h="5878195">
                  <a:moveTo>
                    <a:pt x="0" y="5878068"/>
                  </a:moveTo>
                  <a:lnTo>
                    <a:pt x="4887467" y="5878068"/>
                  </a:lnTo>
                  <a:lnTo>
                    <a:pt x="4887467" y="0"/>
                  </a:lnTo>
                  <a:lnTo>
                    <a:pt x="0" y="0"/>
                  </a:lnTo>
                  <a:lnTo>
                    <a:pt x="0" y="5878068"/>
                  </a:lnTo>
                  <a:close/>
                </a:path>
              </a:pathLst>
            </a:custGeom>
            <a:ln w="126492">
              <a:solidFill>
                <a:srgbClr val="2E33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6844" y="697991"/>
              <a:ext cx="4472940" cy="5702935"/>
            </a:xfrm>
            <a:custGeom>
              <a:avLst/>
              <a:gdLst/>
              <a:ahLst/>
              <a:cxnLst/>
              <a:rect l="l" t="t" r="r" b="b"/>
              <a:pathLst>
                <a:path w="4472940" h="5702935">
                  <a:moveTo>
                    <a:pt x="4472939" y="0"/>
                  </a:moveTo>
                  <a:lnTo>
                    <a:pt x="0" y="0"/>
                  </a:lnTo>
                  <a:lnTo>
                    <a:pt x="0" y="5702808"/>
                  </a:lnTo>
                  <a:lnTo>
                    <a:pt x="4472939" y="5702808"/>
                  </a:lnTo>
                  <a:lnTo>
                    <a:pt x="44729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21984" y="65055"/>
            <a:ext cx="850015" cy="473392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66952" y="1079068"/>
            <a:ext cx="369189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solidFill>
                  <a:srgbClr val="2E3342"/>
                </a:solidFill>
                <a:latin typeface="Corbel"/>
                <a:cs typeface="Corbel"/>
              </a:rPr>
              <a:t>BUSINES</a:t>
            </a:r>
            <a:r>
              <a:rPr dirty="0">
                <a:solidFill>
                  <a:srgbClr val="2E3342"/>
                </a:solidFill>
                <a:latin typeface="Corbel"/>
                <a:cs typeface="Corbel"/>
              </a:rPr>
              <a:t>S</a:t>
            </a:r>
            <a:r>
              <a:rPr spc="-140" dirty="0">
                <a:solidFill>
                  <a:srgbClr val="2E3342"/>
                </a:solidFill>
                <a:latin typeface="Corbel"/>
                <a:cs typeface="Corbel"/>
              </a:rPr>
              <a:t> </a:t>
            </a:r>
            <a:r>
              <a:rPr spc="-5" dirty="0">
                <a:solidFill>
                  <a:srgbClr val="2E3342"/>
                </a:solidFill>
                <a:latin typeface="Corbel"/>
                <a:cs typeface="Corbel"/>
              </a:rPr>
              <a:t>G</a:t>
            </a:r>
            <a:r>
              <a:rPr spc="5" dirty="0">
                <a:solidFill>
                  <a:srgbClr val="2E3342"/>
                </a:solidFill>
                <a:latin typeface="Corbel"/>
                <a:cs typeface="Corbel"/>
              </a:rPr>
              <a:t>R</a:t>
            </a:r>
            <a:r>
              <a:rPr spc="-5" dirty="0">
                <a:solidFill>
                  <a:srgbClr val="2E3342"/>
                </a:solidFill>
                <a:latin typeface="Corbel"/>
                <a:cs typeface="Corbel"/>
              </a:rPr>
              <a:t>OWTH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86536" y="2169363"/>
            <a:ext cx="42373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2E3342"/>
                </a:solidFill>
                <a:latin typeface="Calibri"/>
                <a:cs typeface="Calibri"/>
              </a:rPr>
              <a:t>Despite</a:t>
            </a:r>
            <a:r>
              <a:rPr sz="2400" spc="-20" dirty="0">
                <a:solidFill>
                  <a:srgbClr val="2E334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3342"/>
                </a:solidFill>
                <a:latin typeface="Calibri"/>
                <a:cs typeface="Calibri"/>
              </a:rPr>
              <a:t>the</a:t>
            </a:r>
            <a:r>
              <a:rPr sz="2400" spc="-5" dirty="0">
                <a:solidFill>
                  <a:srgbClr val="2E3342"/>
                </a:solidFill>
                <a:latin typeface="Calibri"/>
                <a:cs typeface="Calibri"/>
              </a:rPr>
              <a:t> pandemic,</a:t>
            </a:r>
            <a:r>
              <a:rPr sz="2400" spc="-25" dirty="0">
                <a:solidFill>
                  <a:srgbClr val="2E3342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E3342"/>
                </a:solidFill>
                <a:latin typeface="Calibri"/>
                <a:cs typeface="Calibri"/>
              </a:rPr>
              <a:t>we</a:t>
            </a:r>
            <a:r>
              <a:rPr sz="2400" spc="-5" dirty="0">
                <a:solidFill>
                  <a:srgbClr val="2E3342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3342"/>
                </a:solidFill>
                <a:latin typeface="Calibri"/>
                <a:cs typeface="Calibri"/>
              </a:rPr>
              <a:t>can</a:t>
            </a:r>
            <a:r>
              <a:rPr sz="2400" spc="-25" dirty="0">
                <a:solidFill>
                  <a:srgbClr val="2E3342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3342"/>
                </a:solidFill>
                <a:latin typeface="Calibri"/>
                <a:cs typeface="Calibri"/>
              </a:rPr>
              <a:t>see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6536" y="2718561"/>
            <a:ext cx="3348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2E3342"/>
                </a:solidFill>
                <a:latin typeface="Calibri"/>
                <a:cs typeface="Calibri"/>
              </a:rPr>
              <a:t>the</a:t>
            </a:r>
            <a:r>
              <a:rPr sz="2400" spc="-30" dirty="0">
                <a:solidFill>
                  <a:srgbClr val="2E3342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3342"/>
                </a:solidFill>
                <a:latin typeface="Calibri"/>
                <a:cs typeface="Calibri"/>
              </a:rPr>
              <a:t>revenue</a:t>
            </a:r>
            <a:r>
              <a:rPr sz="2400" spc="-15" dirty="0">
                <a:solidFill>
                  <a:srgbClr val="2E3342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3342"/>
                </a:solidFill>
                <a:latin typeface="Calibri"/>
                <a:cs typeface="Calibri"/>
              </a:rPr>
              <a:t>growth</a:t>
            </a:r>
            <a:r>
              <a:rPr sz="2400" spc="-40" dirty="0">
                <a:solidFill>
                  <a:srgbClr val="2E3342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2E3342"/>
                </a:solidFill>
                <a:latin typeface="Calibri"/>
                <a:cs typeface="Calibri"/>
              </a:rPr>
              <a:t>yearly.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6536" y="3393389"/>
            <a:ext cx="39331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2E3342"/>
                </a:solidFill>
                <a:latin typeface="Calibri"/>
                <a:cs typeface="Calibri"/>
              </a:rPr>
              <a:t>Now</a:t>
            </a:r>
            <a:r>
              <a:rPr sz="2400" spc="-20" dirty="0">
                <a:solidFill>
                  <a:srgbClr val="2E3342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E3342"/>
                </a:solidFill>
                <a:latin typeface="Calibri"/>
                <a:cs typeface="Calibri"/>
              </a:rPr>
              <a:t>forecasting</a:t>
            </a:r>
            <a:r>
              <a:rPr sz="2400" spc="-40" dirty="0">
                <a:solidFill>
                  <a:srgbClr val="2E3342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3342"/>
                </a:solidFill>
                <a:latin typeface="Calibri"/>
                <a:cs typeface="Calibri"/>
              </a:rPr>
              <a:t>further</a:t>
            </a:r>
            <a:r>
              <a:rPr sz="2400" spc="-20" dirty="0">
                <a:solidFill>
                  <a:srgbClr val="2E3342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3342"/>
                </a:solidFill>
                <a:latin typeface="Calibri"/>
                <a:cs typeface="Calibri"/>
              </a:rPr>
              <a:t>growth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6536" y="3942715"/>
            <a:ext cx="18313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2E3342"/>
                </a:solidFill>
                <a:latin typeface="Calibri"/>
                <a:cs typeface="Calibri"/>
              </a:rPr>
              <a:t>and</a:t>
            </a:r>
            <a:r>
              <a:rPr sz="2400" spc="-85" dirty="0">
                <a:solidFill>
                  <a:srgbClr val="2E3342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3342"/>
                </a:solidFill>
                <a:latin typeface="Calibri"/>
                <a:cs typeface="Calibri"/>
              </a:rPr>
              <a:t>initiatives.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931408" y="707136"/>
            <a:ext cx="5931535" cy="5626735"/>
            <a:chOff x="5931408" y="707136"/>
            <a:chExt cx="5931535" cy="562673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1408" y="707136"/>
              <a:ext cx="5931408" cy="562660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716268" y="1679447"/>
              <a:ext cx="4965700" cy="3203575"/>
            </a:xfrm>
            <a:custGeom>
              <a:avLst/>
              <a:gdLst/>
              <a:ahLst/>
              <a:cxnLst/>
              <a:rect l="l" t="t" r="r" b="b"/>
              <a:pathLst>
                <a:path w="4965700" h="3203575">
                  <a:moveTo>
                    <a:pt x="0" y="3203447"/>
                  </a:moveTo>
                  <a:lnTo>
                    <a:pt x="4965191" y="3203447"/>
                  </a:lnTo>
                </a:path>
                <a:path w="4965700" h="3203575">
                  <a:moveTo>
                    <a:pt x="0" y="2670047"/>
                  </a:moveTo>
                  <a:lnTo>
                    <a:pt x="4965191" y="2670047"/>
                  </a:lnTo>
                </a:path>
                <a:path w="4965700" h="3203575">
                  <a:moveTo>
                    <a:pt x="0" y="2136647"/>
                  </a:moveTo>
                  <a:lnTo>
                    <a:pt x="4965191" y="2136647"/>
                  </a:lnTo>
                </a:path>
                <a:path w="4965700" h="3203575">
                  <a:moveTo>
                    <a:pt x="0" y="1601724"/>
                  </a:moveTo>
                  <a:lnTo>
                    <a:pt x="4965191" y="1601724"/>
                  </a:lnTo>
                </a:path>
                <a:path w="4965700" h="3203575">
                  <a:moveTo>
                    <a:pt x="0" y="1068324"/>
                  </a:moveTo>
                  <a:lnTo>
                    <a:pt x="4965191" y="1068324"/>
                  </a:lnTo>
                </a:path>
                <a:path w="4965700" h="3203575">
                  <a:moveTo>
                    <a:pt x="0" y="533400"/>
                  </a:moveTo>
                  <a:lnTo>
                    <a:pt x="4965191" y="533400"/>
                  </a:lnTo>
                </a:path>
                <a:path w="4965700" h="3203575">
                  <a:moveTo>
                    <a:pt x="0" y="0"/>
                  </a:moveTo>
                  <a:lnTo>
                    <a:pt x="4965191" y="0"/>
                  </a:lnTo>
                </a:path>
              </a:pathLst>
            </a:custGeom>
            <a:ln w="9144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69836" y="3563112"/>
              <a:ext cx="943368" cy="186385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26424" y="2868168"/>
              <a:ext cx="941857" cy="255879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81488" y="2173224"/>
              <a:ext cx="941857" cy="325374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29272" y="3602736"/>
              <a:ext cx="829055" cy="181508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85860" y="2907791"/>
              <a:ext cx="827531" cy="251002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40923" y="2212847"/>
              <a:ext cx="827531" cy="320497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716268" y="5417820"/>
              <a:ext cx="4965700" cy="0"/>
            </a:xfrm>
            <a:custGeom>
              <a:avLst/>
              <a:gdLst/>
              <a:ahLst/>
              <a:cxnLst/>
              <a:rect l="l" t="t" r="r" b="b"/>
              <a:pathLst>
                <a:path w="4965700">
                  <a:moveTo>
                    <a:pt x="0" y="0"/>
                  </a:moveTo>
                  <a:lnTo>
                    <a:pt x="4965191" y="0"/>
                  </a:lnTo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517892" y="1790700"/>
              <a:ext cx="3336290" cy="1812289"/>
            </a:xfrm>
            <a:custGeom>
              <a:avLst/>
              <a:gdLst/>
              <a:ahLst/>
              <a:cxnLst/>
              <a:rect l="l" t="t" r="r" b="b"/>
              <a:pathLst>
                <a:path w="3336290" h="1812289">
                  <a:moveTo>
                    <a:pt x="25907" y="1812036"/>
                  </a:moveTo>
                  <a:lnTo>
                    <a:pt x="0" y="1673352"/>
                  </a:lnTo>
                </a:path>
                <a:path w="3336290" h="1812289">
                  <a:moveTo>
                    <a:pt x="1680972" y="1117091"/>
                  </a:moveTo>
                  <a:lnTo>
                    <a:pt x="1690115" y="918972"/>
                  </a:lnTo>
                </a:path>
                <a:path w="3336290" h="1812289">
                  <a:moveTo>
                    <a:pt x="3336035" y="422148"/>
                  </a:moveTo>
                  <a:lnTo>
                    <a:pt x="3244596" y="0"/>
                  </a:lnTo>
                  <a:lnTo>
                    <a:pt x="3188207" y="0"/>
                  </a:lnTo>
                </a:path>
              </a:pathLst>
            </a:custGeom>
            <a:ln w="9144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263765" y="3176142"/>
            <a:ext cx="50863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D9D9D9"/>
                </a:solidFill>
                <a:latin typeface="Calibri"/>
                <a:cs typeface="Calibri"/>
              </a:rPr>
              <a:t>34$M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953245" y="2420873"/>
            <a:ext cx="50863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D9D9D9"/>
                </a:solidFill>
                <a:latin typeface="Calibri"/>
                <a:cs typeface="Calibri"/>
              </a:rPr>
              <a:t>47$M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170414" y="1645666"/>
            <a:ext cx="50863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D9D9D9"/>
                </a:solidFill>
                <a:latin typeface="Calibri"/>
                <a:cs typeface="Calibri"/>
              </a:rPr>
              <a:t>60$M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202171" y="4763516"/>
            <a:ext cx="387350" cy="742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alibri"/>
                <a:cs typeface="Calibri"/>
              </a:rPr>
              <a:t>1</a:t>
            </a:r>
            <a:r>
              <a:rPr sz="1200" spc="-5" dirty="0">
                <a:solidFill>
                  <a:srgbClr val="D9D9D9"/>
                </a:solidFill>
                <a:latin typeface="Calibri"/>
                <a:cs typeface="Calibri"/>
              </a:rPr>
              <a:t>0</a:t>
            </a:r>
            <a:r>
              <a:rPr sz="1200" dirty="0">
                <a:solidFill>
                  <a:srgbClr val="D9D9D9"/>
                </a:solidFill>
                <a:latin typeface="Calibri"/>
                <a:cs typeface="Calibri"/>
              </a:rPr>
              <a:t>$M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50">
              <a:latin typeface="Calibri"/>
              <a:cs typeface="Calibri"/>
            </a:endParaRPr>
          </a:p>
          <a:p>
            <a:pPr marL="89535">
              <a:lnSpc>
                <a:spcPct val="100000"/>
              </a:lnSpc>
            </a:pPr>
            <a:r>
              <a:rPr sz="1200" dirty="0">
                <a:solidFill>
                  <a:srgbClr val="D9D9D9"/>
                </a:solidFill>
                <a:latin typeface="Calibri"/>
                <a:cs typeface="Calibri"/>
              </a:rPr>
              <a:t>0</a:t>
            </a:r>
            <a:r>
              <a:rPr sz="1200" spc="-5" dirty="0">
                <a:solidFill>
                  <a:srgbClr val="D9D9D9"/>
                </a:solidFill>
                <a:latin typeface="Calibri"/>
                <a:cs typeface="Calibri"/>
              </a:rPr>
              <a:t>$</a:t>
            </a:r>
            <a:r>
              <a:rPr sz="1200" dirty="0">
                <a:solidFill>
                  <a:srgbClr val="D9D9D9"/>
                </a:solidFill>
                <a:latin typeface="Calibri"/>
                <a:cs typeface="Calibri"/>
              </a:rPr>
              <a:t>M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202171" y="4229227"/>
            <a:ext cx="387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alibri"/>
                <a:cs typeface="Calibri"/>
              </a:rPr>
              <a:t>2</a:t>
            </a:r>
            <a:r>
              <a:rPr sz="1200" spc="-5" dirty="0">
                <a:solidFill>
                  <a:srgbClr val="D9D9D9"/>
                </a:solidFill>
                <a:latin typeface="Calibri"/>
                <a:cs typeface="Calibri"/>
              </a:rPr>
              <a:t>0</a:t>
            </a:r>
            <a:r>
              <a:rPr sz="1200" dirty="0">
                <a:solidFill>
                  <a:srgbClr val="D9D9D9"/>
                </a:solidFill>
                <a:latin typeface="Calibri"/>
                <a:cs typeface="Calibri"/>
              </a:rPr>
              <a:t>$M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202171" y="3695192"/>
            <a:ext cx="387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alibri"/>
                <a:cs typeface="Calibri"/>
              </a:rPr>
              <a:t>3</a:t>
            </a:r>
            <a:r>
              <a:rPr sz="1200" spc="-5" dirty="0">
                <a:solidFill>
                  <a:srgbClr val="D9D9D9"/>
                </a:solidFill>
                <a:latin typeface="Calibri"/>
                <a:cs typeface="Calibri"/>
              </a:rPr>
              <a:t>0</a:t>
            </a:r>
            <a:r>
              <a:rPr sz="1200" dirty="0">
                <a:solidFill>
                  <a:srgbClr val="D9D9D9"/>
                </a:solidFill>
                <a:latin typeface="Calibri"/>
                <a:cs typeface="Calibri"/>
              </a:rPr>
              <a:t>$M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202171" y="3160903"/>
            <a:ext cx="387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alibri"/>
                <a:cs typeface="Calibri"/>
              </a:rPr>
              <a:t>4</a:t>
            </a:r>
            <a:r>
              <a:rPr sz="1200" spc="-5" dirty="0">
                <a:solidFill>
                  <a:srgbClr val="D9D9D9"/>
                </a:solidFill>
                <a:latin typeface="Calibri"/>
                <a:cs typeface="Calibri"/>
              </a:rPr>
              <a:t>0</a:t>
            </a:r>
            <a:r>
              <a:rPr sz="1200" dirty="0">
                <a:solidFill>
                  <a:srgbClr val="D9D9D9"/>
                </a:solidFill>
                <a:latin typeface="Calibri"/>
                <a:cs typeface="Calibri"/>
              </a:rPr>
              <a:t>$M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202171" y="2626867"/>
            <a:ext cx="387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alibri"/>
                <a:cs typeface="Calibri"/>
              </a:rPr>
              <a:t>5</a:t>
            </a:r>
            <a:r>
              <a:rPr sz="1200" spc="-5" dirty="0">
                <a:solidFill>
                  <a:srgbClr val="D9D9D9"/>
                </a:solidFill>
                <a:latin typeface="Calibri"/>
                <a:cs typeface="Calibri"/>
              </a:rPr>
              <a:t>0</a:t>
            </a:r>
            <a:r>
              <a:rPr sz="1200" dirty="0">
                <a:solidFill>
                  <a:srgbClr val="D9D9D9"/>
                </a:solidFill>
                <a:latin typeface="Calibri"/>
                <a:cs typeface="Calibri"/>
              </a:rPr>
              <a:t>$M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202171" y="2092578"/>
            <a:ext cx="387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alibri"/>
                <a:cs typeface="Calibri"/>
              </a:rPr>
              <a:t>6</a:t>
            </a:r>
            <a:r>
              <a:rPr sz="1200" spc="-5" dirty="0">
                <a:solidFill>
                  <a:srgbClr val="D9D9D9"/>
                </a:solidFill>
                <a:latin typeface="Calibri"/>
                <a:cs typeface="Calibri"/>
              </a:rPr>
              <a:t>0</a:t>
            </a:r>
            <a:r>
              <a:rPr sz="1200" dirty="0">
                <a:solidFill>
                  <a:srgbClr val="D9D9D9"/>
                </a:solidFill>
                <a:latin typeface="Calibri"/>
                <a:cs typeface="Calibri"/>
              </a:rPr>
              <a:t>$M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202171" y="1558544"/>
            <a:ext cx="387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alibri"/>
                <a:cs typeface="Calibri"/>
              </a:rPr>
              <a:t>7</a:t>
            </a:r>
            <a:r>
              <a:rPr sz="1200" spc="-5" dirty="0">
                <a:solidFill>
                  <a:srgbClr val="D9D9D9"/>
                </a:solidFill>
                <a:latin typeface="Calibri"/>
                <a:cs typeface="Calibri"/>
              </a:rPr>
              <a:t>0</a:t>
            </a:r>
            <a:r>
              <a:rPr sz="1200" dirty="0">
                <a:solidFill>
                  <a:srgbClr val="D9D9D9"/>
                </a:solidFill>
                <a:latin typeface="Calibri"/>
                <a:cs typeface="Calibri"/>
              </a:rPr>
              <a:t>$M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329678" y="5525820"/>
            <a:ext cx="4298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D9D9D9"/>
                </a:solidFill>
                <a:latin typeface="Calibri"/>
                <a:cs typeface="Calibri"/>
              </a:rPr>
              <a:t>FY</a:t>
            </a:r>
            <a:r>
              <a:rPr sz="1600" b="1" spc="-15" dirty="0">
                <a:solidFill>
                  <a:srgbClr val="D9D9D9"/>
                </a:solidFill>
                <a:latin typeface="Calibri"/>
                <a:cs typeface="Calibri"/>
              </a:rPr>
              <a:t>2</a:t>
            </a:r>
            <a:r>
              <a:rPr sz="1600" b="1" spc="-5" dirty="0">
                <a:solidFill>
                  <a:srgbClr val="D9D9D9"/>
                </a:solidFill>
                <a:latin typeface="Calibri"/>
                <a:cs typeface="Calibri"/>
              </a:rPr>
              <a:t>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984995" y="5525820"/>
            <a:ext cx="4298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D9D9D9"/>
                </a:solidFill>
                <a:latin typeface="Calibri"/>
                <a:cs typeface="Calibri"/>
              </a:rPr>
              <a:t>FY</a:t>
            </a:r>
            <a:r>
              <a:rPr sz="1600" b="1" spc="-15" dirty="0">
                <a:solidFill>
                  <a:srgbClr val="D9D9D9"/>
                </a:solidFill>
                <a:latin typeface="Calibri"/>
                <a:cs typeface="Calibri"/>
              </a:rPr>
              <a:t>2</a:t>
            </a:r>
            <a:r>
              <a:rPr sz="1600" b="1" spc="-5" dirty="0">
                <a:solidFill>
                  <a:srgbClr val="D9D9D9"/>
                </a:solidFill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197210" y="5525820"/>
            <a:ext cx="13163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D9D9D9"/>
                </a:solidFill>
                <a:latin typeface="Calibri"/>
                <a:cs typeface="Calibri"/>
              </a:rPr>
              <a:t>FY22</a:t>
            </a:r>
            <a:r>
              <a:rPr sz="1600" b="1" spc="-5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D9D9D9"/>
                </a:solidFill>
                <a:latin typeface="Calibri"/>
                <a:cs typeface="Calibri"/>
              </a:rPr>
              <a:t>(Forecast)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7987283" y="713231"/>
            <a:ext cx="1817370" cy="951865"/>
            <a:chOff x="7987283" y="713231"/>
            <a:chExt cx="1817370" cy="951865"/>
          </a:xfrm>
        </p:grpSpPr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87283" y="713231"/>
              <a:ext cx="1817370" cy="62255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82355" y="1042415"/>
              <a:ext cx="1427226" cy="622553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8163559" y="778255"/>
            <a:ext cx="1453515" cy="6788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2100" b="1" spc="70" dirty="0">
                <a:solidFill>
                  <a:srgbClr val="F1F1F1"/>
                </a:solidFill>
                <a:latin typeface="Calibri"/>
                <a:cs typeface="Calibri"/>
              </a:rPr>
              <a:t>Last</a:t>
            </a:r>
            <a:r>
              <a:rPr sz="2100" b="1" spc="180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2100" b="1" spc="10" dirty="0">
                <a:solidFill>
                  <a:srgbClr val="F1F1F1"/>
                </a:solidFill>
                <a:latin typeface="Calibri"/>
                <a:cs typeface="Calibri"/>
              </a:rPr>
              <a:t>3</a:t>
            </a:r>
            <a:r>
              <a:rPr sz="2100" b="1" spc="180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2100" b="1" spc="40" dirty="0">
                <a:solidFill>
                  <a:srgbClr val="F1F1F1"/>
                </a:solidFill>
                <a:latin typeface="Calibri"/>
                <a:cs typeface="Calibri"/>
              </a:rPr>
              <a:t>Years</a:t>
            </a:r>
            <a:endParaRPr sz="2100">
              <a:latin typeface="Calibri"/>
              <a:cs typeface="Calibri"/>
            </a:endParaRPr>
          </a:p>
          <a:p>
            <a:pPr marL="1270" algn="ctr">
              <a:lnSpc>
                <a:spcPct val="100000"/>
              </a:lnSpc>
              <a:spcBef>
                <a:spcPts val="70"/>
              </a:spcBef>
            </a:pPr>
            <a:r>
              <a:rPr sz="2100" b="1" spc="80" dirty="0">
                <a:solidFill>
                  <a:srgbClr val="F1F1F1"/>
                </a:solidFill>
                <a:latin typeface="Calibri"/>
                <a:cs typeface="Calibri"/>
              </a:rPr>
              <a:t>Revenue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1795125" y="6544157"/>
            <a:ext cx="154940" cy="179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orbel"/>
                <a:cs typeface="Corbel"/>
              </a:rPr>
              <a:t>10</a:t>
            </a:fld>
            <a:endParaRPr sz="1200">
              <a:latin typeface="Corbel"/>
              <a:cs typeface="Corbe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820525" y="6506057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74694" y="279019"/>
            <a:ext cx="49237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/>
              <a:t>Marketing strategy</a:t>
            </a:r>
            <a:endParaRPr sz="3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26D750-63BE-D2C3-1AEB-B3F56273A016}"/>
              </a:ext>
            </a:extLst>
          </p:cNvPr>
          <p:cNvSpPr txBox="1"/>
          <p:nvPr/>
        </p:nvSpPr>
        <p:spPr>
          <a:xfrm>
            <a:off x="1219200" y="1447800"/>
            <a:ext cx="101346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Product Orientation: </a:t>
            </a:r>
            <a:r>
              <a:rPr lang="en-US" sz="2000" dirty="0"/>
              <a:t>Awan Distribution operates with a product-oriented marketing strategy.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Technological Focus: </a:t>
            </a:r>
            <a:r>
              <a:rPr lang="en-US" sz="2000" dirty="0"/>
              <a:t>Strong emphasis on the development and enhancement of technological offerings.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Core Belief</a:t>
            </a:r>
            <a:r>
              <a:rPr lang="en-US" sz="2000" dirty="0"/>
              <a:t>: Awan Distribution believes in the inherent value of its products.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Customer-Centric Approach: </a:t>
            </a:r>
            <a:r>
              <a:rPr lang="en-US" sz="2000" dirty="0"/>
              <a:t>Strives to create innovative, high-quality solutions exceeding customer expectations.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     Strategic Partnerships: </a:t>
            </a:r>
            <a:r>
              <a:rPr lang="en-US" sz="2000" dirty="0"/>
              <a:t>Sources products from leading tech and IT ventures.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Goal: </a:t>
            </a:r>
            <a:r>
              <a:rPr lang="en-US" sz="2000" dirty="0"/>
              <a:t>Provide customers with the latest, effective, and innovative solutions.</a:t>
            </a:r>
          </a:p>
          <a:p>
            <a:r>
              <a:rPr lang="en-US" sz="2800" b="1" dirty="0"/>
              <a:t>Business Portfolio: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/>
              <a:t> BCG Matrix</a:t>
            </a:r>
            <a:r>
              <a:rPr lang="en-US" sz="2400" dirty="0"/>
              <a:t>: Currently classified as "Cash Cows."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/>
              <a:t>Implication: </a:t>
            </a:r>
            <a:r>
              <a:rPr lang="en-US" sz="2400" dirty="0"/>
              <a:t>Signifies industry-standard products, solidified position, strong brand loyalty, and a large customer base.</a:t>
            </a:r>
            <a:endParaRPr lang="en-PK" sz="2400" dirty="0"/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820525" y="6506057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74694" y="279019"/>
            <a:ext cx="49237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/>
              <a:t>Business model</a:t>
            </a:r>
            <a:endParaRPr sz="3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26D750-63BE-D2C3-1AEB-B3F56273A016}"/>
              </a:ext>
            </a:extLst>
          </p:cNvPr>
          <p:cNvSpPr txBox="1"/>
          <p:nvPr/>
        </p:nvSpPr>
        <p:spPr>
          <a:xfrm>
            <a:off x="1219200" y="1447800"/>
            <a:ext cx="101346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Awan Distribution operates on a strong Business-to-Business (B2B) model.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Tailors technological solutions for small businesses and large corporations.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Engages in consultative selling, deeply understanding specific business challenges.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Offers customized and scalable solutions to meet varying business needs.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Provides value-added services, including consulting and project management.</a:t>
            </a:r>
          </a:p>
          <a:p>
            <a:r>
              <a:rPr lang="en-US" sz="2000" b="1" u="sng" dirty="0"/>
              <a:t>Target Customers: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Small and Medium-Sized Enterprises (SMEs):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000" b="1" dirty="0"/>
              <a:t>Scalable Solutions: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/>
              <a:t>Empowers SMEs with scalable, efficient, and cost-effective tech solutions.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/>
              <a:t>Streamlines operations and enhances productivity for small businesses.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000" b="1" dirty="0"/>
              <a:t>Large Corporations: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Offers comprehensive technological infrastructures.</a:t>
            </a:r>
            <a:endParaRPr lang="en-PK" sz="2400" dirty="0"/>
          </a:p>
        </p:txBody>
      </p:sp>
    </p:spTree>
    <p:extLst>
      <p:ext uri="{BB962C8B-B14F-4D97-AF65-F5344CB8AC3E}">
        <p14:creationId xmlns:p14="http://schemas.microsoft.com/office/powerpoint/2010/main" val="20580762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74234" y="214629"/>
            <a:ext cx="28428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CSR</a:t>
            </a:r>
            <a:r>
              <a:rPr sz="4000" spc="-85" dirty="0"/>
              <a:t> </a:t>
            </a:r>
            <a:r>
              <a:rPr sz="4000" spc="-10" dirty="0"/>
              <a:t>ACTIVITY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6835140" y="1363980"/>
            <a:ext cx="5149215" cy="4749800"/>
            <a:chOff x="6835140" y="1363980"/>
            <a:chExt cx="5149215" cy="47498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09688" y="1673352"/>
              <a:ext cx="2594736" cy="212369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54112" y="2017776"/>
              <a:ext cx="1921763" cy="145084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709916" y="1973580"/>
              <a:ext cx="2010410" cy="1539875"/>
            </a:xfrm>
            <a:custGeom>
              <a:avLst/>
              <a:gdLst/>
              <a:ahLst/>
              <a:cxnLst/>
              <a:rect l="l" t="t" r="r" b="b"/>
              <a:pathLst>
                <a:path w="2010409" h="1539875">
                  <a:moveTo>
                    <a:pt x="285241" y="0"/>
                  </a:moveTo>
                  <a:lnTo>
                    <a:pt x="2010409" y="0"/>
                  </a:lnTo>
                  <a:lnTo>
                    <a:pt x="2010409" y="1254506"/>
                  </a:lnTo>
                  <a:lnTo>
                    <a:pt x="2004694" y="1312291"/>
                  </a:lnTo>
                  <a:lnTo>
                    <a:pt x="1988057" y="1364869"/>
                  </a:lnTo>
                  <a:lnTo>
                    <a:pt x="1961768" y="1413383"/>
                  </a:lnTo>
                  <a:lnTo>
                    <a:pt x="1926589" y="1455547"/>
                  </a:lnTo>
                  <a:lnTo>
                    <a:pt x="1884426" y="1490726"/>
                  </a:lnTo>
                  <a:lnTo>
                    <a:pt x="1835530" y="1517015"/>
                  </a:lnTo>
                  <a:lnTo>
                    <a:pt x="1782952" y="1533652"/>
                  </a:lnTo>
                  <a:lnTo>
                    <a:pt x="1725294" y="1539367"/>
                  </a:lnTo>
                  <a:lnTo>
                    <a:pt x="0" y="1539367"/>
                  </a:lnTo>
                  <a:lnTo>
                    <a:pt x="0" y="285242"/>
                  </a:lnTo>
                  <a:lnTo>
                    <a:pt x="1397" y="257429"/>
                  </a:lnTo>
                  <a:lnTo>
                    <a:pt x="22351" y="175006"/>
                  </a:lnTo>
                  <a:lnTo>
                    <a:pt x="48640" y="126111"/>
                  </a:lnTo>
                  <a:lnTo>
                    <a:pt x="83819" y="83820"/>
                  </a:lnTo>
                  <a:lnTo>
                    <a:pt x="126110" y="48641"/>
                  </a:lnTo>
                  <a:lnTo>
                    <a:pt x="175005" y="22352"/>
                  </a:lnTo>
                  <a:lnTo>
                    <a:pt x="227583" y="5715"/>
                  </a:lnTo>
                  <a:lnTo>
                    <a:pt x="285241" y="0"/>
                  </a:lnTo>
                  <a:close/>
                </a:path>
              </a:pathLst>
            </a:custGeom>
            <a:ln w="883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9616" y="1363980"/>
              <a:ext cx="2864357" cy="232638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64040" y="1708404"/>
              <a:ext cx="2191511" cy="165353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419844" y="1664208"/>
              <a:ext cx="2280285" cy="1742439"/>
            </a:xfrm>
            <a:custGeom>
              <a:avLst/>
              <a:gdLst/>
              <a:ahLst/>
              <a:cxnLst/>
              <a:rect l="l" t="t" r="r" b="b"/>
              <a:pathLst>
                <a:path w="2280284" h="1742439">
                  <a:moveTo>
                    <a:pt x="318770" y="0"/>
                  </a:moveTo>
                  <a:lnTo>
                    <a:pt x="2279904" y="0"/>
                  </a:lnTo>
                  <a:lnTo>
                    <a:pt x="2279904" y="1423415"/>
                  </a:lnTo>
                  <a:lnTo>
                    <a:pt x="2273554" y="1486280"/>
                  </a:lnTo>
                  <a:lnTo>
                    <a:pt x="2254250" y="1548129"/>
                  </a:lnTo>
                  <a:lnTo>
                    <a:pt x="2225294" y="1601342"/>
                  </a:lnTo>
                  <a:lnTo>
                    <a:pt x="2186558" y="1648332"/>
                  </a:lnTo>
                  <a:lnTo>
                    <a:pt x="2139187" y="1687576"/>
                  </a:lnTo>
                  <a:lnTo>
                    <a:pt x="2085848" y="1716404"/>
                  </a:lnTo>
                  <a:lnTo>
                    <a:pt x="2024633" y="1735836"/>
                  </a:lnTo>
                  <a:lnTo>
                    <a:pt x="1961514" y="1742186"/>
                  </a:lnTo>
                  <a:lnTo>
                    <a:pt x="0" y="1742186"/>
                  </a:lnTo>
                  <a:lnTo>
                    <a:pt x="0" y="318769"/>
                  </a:lnTo>
                  <a:lnTo>
                    <a:pt x="1777" y="287400"/>
                  </a:lnTo>
                  <a:lnTo>
                    <a:pt x="14224" y="224662"/>
                  </a:lnTo>
                  <a:lnTo>
                    <a:pt x="54609" y="140969"/>
                  </a:lnTo>
                  <a:lnTo>
                    <a:pt x="93345" y="93344"/>
                  </a:lnTo>
                  <a:lnTo>
                    <a:pt x="140970" y="54609"/>
                  </a:lnTo>
                  <a:lnTo>
                    <a:pt x="194055" y="25653"/>
                  </a:lnTo>
                  <a:lnTo>
                    <a:pt x="255777" y="6350"/>
                  </a:lnTo>
                  <a:lnTo>
                    <a:pt x="318770" y="0"/>
                  </a:lnTo>
                  <a:close/>
                </a:path>
              </a:pathLst>
            </a:custGeom>
            <a:ln w="8839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21140" y="3599687"/>
              <a:ext cx="2855213" cy="198818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65564" y="3944112"/>
              <a:ext cx="2182367" cy="131521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421368" y="3899915"/>
              <a:ext cx="2270760" cy="1403985"/>
            </a:xfrm>
            <a:custGeom>
              <a:avLst/>
              <a:gdLst/>
              <a:ahLst/>
              <a:cxnLst/>
              <a:rect l="l" t="t" r="r" b="b"/>
              <a:pathLst>
                <a:path w="2270759" h="1403985">
                  <a:moveTo>
                    <a:pt x="261492" y="0"/>
                  </a:moveTo>
                  <a:lnTo>
                    <a:pt x="2270759" y="0"/>
                  </a:lnTo>
                  <a:lnTo>
                    <a:pt x="2270759" y="1142491"/>
                  </a:lnTo>
                  <a:lnTo>
                    <a:pt x="2265806" y="1193164"/>
                  </a:lnTo>
                  <a:lnTo>
                    <a:pt x="2250439" y="1242948"/>
                  </a:lnTo>
                  <a:lnTo>
                    <a:pt x="2226055" y="1288033"/>
                  </a:lnTo>
                  <a:lnTo>
                    <a:pt x="2193671" y="1326514"/>
                  </a:lnTo>
                  <a:lnTo>
                    <a:pt x="2155189" y="1358899"/>
                  </a:lnTo>
                  <a:lnTo>
                    <a:pt x="2110104" y="1383283"/>
                  </a:lnTo>
                  <a:lnTo>
                    <a:pt x="2060321" y="1398650"/>
                  </a:lnTo>
                  <a:lnTo>
                    <a:pt x="2009775" y="1403603"/>
                  </a:lnTo>
                  <a:lnTo>
                    <a:pt x="0" y="1403603"/>
                  </a:lnTo>
                  <a:lnTo>
                    <a:pt x="0" y="261492"/>
                  </a:lnTo>
                  <a:lnTo>
                    <a:pt x="5079" y="210692"/>
                  </a:lnTo>
                  <a:lnTo>
                    <a:pt x="20827" y="160908"/>
                  </a:lnTo>
                  <a:lnTo>
                    <a:pt x="45084" y="116331"/>
                  </a:lnTo>
                  <a:lnTo>
                    <a:pt x="77088" y="77088"/>
                  </a:lnTo>
                  <a:lnTo>
                    <a:pt x="116331" y="45084"/>
                  </a:lnTo>
                  <a:lnTo>
                    <a:pt x="160908" y="20827"/>
                  </a:lnTo>
                  <a:lnTo>
                    <a:pt x="210692" y="5079"/>
                  </a:lnTo>
                  <a:lnTo>
                    <a:pt x="261492" y="0"/>
                  </a:lnTo>
                  <a:close/>
                </a:path>
              </a:pathLst>
            </a:custGeom>
            <a:ln w="883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5140" y="4027881"/>
              <a:ext cx="2937509" cy="208572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79564" y="4372356"/>
              <a:ext cx="2264663" cy="141274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135368" y="4328159"/>
              <a:ext cx="2353310" cy="1501775"/>
            </a:xfrm>
            <a:custGeom>
              <a:avLst/>
              <a:gdLst/>
              <a:ahLst/>
              <a:cxnLst/>
              <a:rect l="l" t="t" r="r" b="b"/>
              <a:pathLst>
                <a:path w="2353309" h="1501775">
                  <a:moveTo>
                    <a:pt x="278891" y="0"/>
                  </a:moveTo>
                  <a:lnTo>
                    <a:pt x="2353309" y="0"/>
                  </a:lnTo>
                  <a:lnTo>
                    <a:pt x="2353309" y="1222755"/>
                  </a:lnTo>
                  <a:lnTo>
                    <a:pt x="2347595" y="1279385"/>
                  </a:lnTo>
                  <a:lnTo>
                    <a:pt x="2331465" y="1330617"/>
                  </a:lnTo>
                  <a:lnTo>
                    <a:pt x="2305938" y="1378369"/>
                  </a:lnTo>
                  <a:lnTo>
                    <a:pt x="2271395" y="1419478"/>
                  </a:lnTo>
                  <a:lnTo>
                    <a:pt x="2229992" y="1453857"/>
                  </a:lnTo>
                  <a:lnTo>
                    <a:pt x="2182367" y="1479334"/>
                  </a:lnTo>
                  <a:lnTo>
                    <a:pt x="2131059" y="1495488"/>
                  </a:lnTo>
                  <a:lnTo>
                    <a:pt x="2074545" y="1501267"/>
                  </a:lnTo>
                  <a:lnTo>
                    <a:pt x="0" y="1501267"/>
                  </a:lnTo>
                  <a:lnTo>
                    <a:pt x="0" y="278891"/>
                  </a:lnTo>
                  <a:lnTo>
                    <a:pt x="1397" y="251332"/>
                  </a:lnTo>
                  <a:lnTo>
                    <a:pt x="21971" y="171069"/>
                  </a:lnTo>
                  <a:lnTo>
                    <a:pt x="47371" y="123443"/>
                  </a:lnTo>
                  <a:lnTo>
                    <a:pt x="81914" y="81914"/>
                  </a:lnTo>
                  <a:lnTo>
                    <a:pt x="123443" y="47370"/>
                  </a:lnTo>
                  <a:lnTo>
                    <a:pt x="171068" y="21970"/>
                  </a:lnTo>
                  <a:lnTo>
                    <a:pt x="222250" y="5841"/>
                  </a:lnTo>
                  <a:lnTo>
                    <a:pt x="278891" y="0"/>
                  </a:lnTo>
                  <a:close/>
                </a:path>
              </a:pathLst>
            </a:custGeom>
            <a:ln w="883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38073" y="1569466"/>
            <a:ext cx="6788784" cy="43624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2890" indent="-229235">
              <a:lnSpc>
                <a:spcPct val="100000"/>
              </a:lnSpc>
              <a:spcBef>
                <a:spcPts val="95"/>
              </a:spcBef>
              <a:buSzPct val="95454"/>
              <a:buFont typeface="Wingdings"/>
              <a:buChar char=""/>
              <a:tabLst>
                <a:tab pos="263525" algn="l"/>
              </a:tabLst>
            </a:pPr>
            <a:r>
              <a:rPr sz="2200" spc="-50" dirty="0">
                <a:latin typeface="Calibri"/>
                <a:cs typeface="Calibri"/>
              </a:rPr>
              <a:t>AWAN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ELKHAIR</a:t>
            </a:r>
            <a:endParaRPr sz="2200" dirty="0">
              <a:latin typeface="Calibri"/>
              <a:cs typeface="Calibri"/>
            </a:endParaRPr>
          </a:p>
          <a:p>
            <a:pPr marL="262890" indent="-229235">
              <a:lnSpc>
                <a:spcPct val="100000"/>
              </a:lnSpc>
              <a:spcBef>
                <a:spcPts val="1005"/>
              </a:spcBef>
              <a:buSzPct val="92307"/>
              <a:buFont typeface="Wingdings"/>
              <a:buChar char=""/>
              <a:tabLst>
                <a:tab pos="263525" algn="l"/>
              </a:tabLst>
            </a:pPr>
            <a:r>
              <a:rPr sz="1300" spc="-5" dirty="0">
                <a:latin typeface="Calibri"/>
                <a:cs typeface="Calibri"/>
              </a:rPr>
              <a:t>Social</a:t>
            </a:r>
            <a:r>
              <a:rPr sz="1300" spc="19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responsibility</a:t>
            </a:r>
            <a:r>
              <a:rPr sz="1300" spc="19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initiatives</a:t>
            </a:r>
            <a:r>
              <a:rPr sz="1300" spc="19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remains</a:t>
            </a:r>
            <a:r>
              <a:rPr sz="1300" spc="19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a</a:t>
            </a:r>
            <a:r>
              <a:rPr sz="1300" spc="21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valued</a:t>
            </a:r>
            <a:r>
              <a:rPr sz="1300" spc="20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and</a:t>
            </a:r>
            <a:r>
              <a:rPr sz="1300" spc="20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integral</a:t>
            </a:r>
            <a:r>
              <a:rPr sz="1300" spc="204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part</a:t>
            </a:r>
            <a:r>
              <a:rPr sz="1300" spc="22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of</a:t>
            </a:r>
            <a:r>
              <a:rPr sz="1300" spc="19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our</a:t>
            </a:r>
            <a:r>
              <a:rPr sz="1300" spc="70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ethics</a:t>
            </a:r>
            <a:r>
              <a:rPr sz="1300" spc="69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giving</a:t>
            </a:r>
            <a:r>
              <a:rPr sz="1300" spc="22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us</a:t>
            </a:r>
            <a:r>
              <a:rPr sz="1300" spc="204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an</a:t>
            </a:r>
            <a:endParaRPr sz="1300" dirty="0">
              <a:latin typeface="Calibri"/>
              <a:cs typeface="Calibri"/>
            </a:endParaRPr>
          </a:p>
          <a:p>
            <a:pPr marL="262890">
              <a:lnSpc>
                <a:spcPct val="100000"/>
              </a:lnSpc>
            </a:pPr>
            <a:r>
              <a:rPr sz="1300" spc="-5" dirty="0">
                <a:latin typeface="Calibri"/>
                <a:cs typeface="Calibri"/>
              </a:rPr>
              <a:t>anchor</a:t>
            </a:r>
            <a:r>
              <a:rPr sz="130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that</a:t>
            </a:r>
            <a:r>
              <a:rPr sz="1300" spc="2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defines</a:t>
            </a:r>
            <a:r>
              <a:rPr sz="1300" spc="1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the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bigger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picture</a:t>
            </a:r>
            <a:endParaRPr sz="1300" dirty="0">
              <a:latin typeface="Calibri"/>
              <a:cs typeface="Calibri"/>
            </a:endParaRPr>
          </a:p>
          <a:p>
            <a:pPr marL="262890" marR="7620" indent="-228600">
              <a:lnSpc>
                <a:spcPct val="100000"/>
              </a:lnSpc>
              <a:spcBef>
                <a:spcPts val="1000"/>
              </a:spcBef>
              <a:buSzPct val="92307"/>
              <a:buFont typeface="Wingdings"/>
              <a:buChar char=""/>
              <a:tabLst>
                <a:tab pos="263525" algn="l"/>
              </a:tabLst>
            </a:pPr>
            <a:r>
              <a:rPr sz="1300" spc="-10" dirty="0">
                <a:latin typeface="Calibri"/>
                <a:cs typeface="Calibri"/>
              </a:rPr>
              <a:t>Awan</a:t>
            </a:r>
            <a:r>
              <a:rPr sz="1300" spc="5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El</a:t>
            </a:r>
            <a:r>
              <a:rPr sz="1300" spc="5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khair</a:t>
            </a:r>
            <a:r>
              <a:rPr sz="1300" spc="5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,</a:t>
            </a:r>
            <a:r>
              <a:rPr sz="1300" spc="5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Seyada</a:t>
            </a:r>
            <a:r>
              <a:rPr sz="1300" spc="6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Academy</a:t>
            </a:r>
            <a:r>
              <a:rPr sz="1300" spc="6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and</a:t>
            </a:r>
            <a:r>
              <a:rPr sz="1300" spc="5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our</a:t>
            </a:r>
            <a:r>
              <a:rPr sz="1300" spc="6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newly</a:t>
            </a:r>
            <a:r>
              <a:rPr sz="1300" spc="4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launched</a:t>
            </a:r>
            <a:r>
              <a:rPr sz="1300" spc="7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Autism</a:t>
            </a:r>
            <a:r>
              <a:rPr sz="1300" spc="5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Center</a:t>
            </a:r>
            <a:r>
              <a:rPr sz="1300" spc="4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are</a:t>
            </a:r>
            <a:r>
              <a:rPr sz="1300" spc="5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growing</a:t>
            </a:r>
            <a:r>
              <a:rPr sz="1300" spc="5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in</a:t>
            </a:r>
            <a:r>
              <a:rPr sz="1300" spc="6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numbers </a:t>
            </a:r>
            <a:r>
              <a:rPr sz="1300" spc="-28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of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attendees</a:t>
            </a:r>
            <a:r>
              <a:rPr sz="1300" spc="4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,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spc="-15" dirty="0">
                <a:latin typeface="Calibri"/>
                <a:cs typeface="Calibri"/>
              </a:rPr>
              <a:t>staff</a:t>
            </a:r>
            <a:r>
              <a:rPr sz="1300" spc="1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and</a:t>
            </a:r>
            <a:r>
              <a:rPr sz="1300" spc="2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budget</a:t>
            </a:r>
            <a:endParaRPr sz="1300" dirty="0">
              <a:latin typeface="Calibri"/>
              <a:cs typeface="Calibri"/>
            </a:endParaRPr>
          </a:p>
          <a:p>
            <a:pPr marL="262890" indent="-229235">
              <a:lnSpc>
                <a:spcPct val="100000"/>
              </a:lnSpc>
              <a:spcBef>
                <a:spcPts val="720"/>
              </a:spcBef>
              <a:buSzPct val="92307"/>
              <a:buFont typeface="Wingdings"/>
              <a:buChar char=""/>
              <a:tabLst>
                <a:tab pos="263525" algn="l"/>
              </a:tabLst>
            </a:pPr>
            <a:r>
              <a:rPr sz="1300" spc="-5" dirty="0">
                <a:latin typeface="Calibri"/>
                <a:cs typeface="Calibri"/>
              </a:rPr>
              <a:t>Our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initiatives</a:t>
            </a:r>
            <a:r>
              <a:rPr sz="1300" spc="3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are</a:t>
            </a:r>
            <a:r>
              <a:rPr sz="130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strictly</a:t>
            </a:r>
            <a:r>
              <a:rPr sz="1300" spc="2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self-funded</a:t>
            </a:r>
            <a:r>
              <a:rPr sz="1300" spc="5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and</a:t>
            </a:r>
            <a:r>
              <a:rPr sz="1300" spc="2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do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not</a:t>
            </a:r>
            <a:r>
              <a:rPr sz="1300" spc="2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accept</a:t>
            </a:r>
            <a:r>
              <a:rPr sz="1300" spc="2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monetary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or</a:t>
            </a:r>
            <a:r>
              <a:rPr sz="1300" spc="1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non-monetary</a:t>
            </a:r>
            <a:r>
              <a:rPr sz="1300" spc="3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donations</a:t>
            </a:r>
            <a:endParaRPr sz="13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har char=""/>
            </a:pPr>
            <a:endParaRPr sz="2200" dirty="0">
              <a:latin typeface="Calibri"/>
              <a:cs typeface="Calibri"/>
            </a:endParaRPr>
          </a:p>
          <a:p>
            <a:pPr marL="262890" indent="-229235">
              <a:lnSpc>
                <a:spcPct val="100000"/>
              </a:lnSpc>
              <a:buSzPct val="95000"/>
              <a:buFont typeface="Wingdings"/>
              <a:buChar char=""/>
              <a:tabLst>
                <a:tab pos="263525" algn="l"/>
              </a:tabLst>
            </a:pPr>
            <a:r>
              <a:rPr sz="2000" spc="-30" dirty="0">
                <a:latin typeface="Calibri"/>
                <a:cs typeface="Calibri"/>
              </a:rPr>
              <a:t>SEYADA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ACEDEMY</a:t>
            </a:r>
          </a:p>
          <a:p>
            <a:pPr marL="262890" marR="469900" indent="-228600" algn="just">
              <a:lnSpc>
                <a:spcPct val="100000"/>
              </a:lnSpc>
              <a:spcBef>
                <a:spcPts val="944"/>
              </a:spcBef>
              <a:buSzPct val="91666"/>
              <a:buFont typeface="Wingdings"/>
              <a:buChar char=""/>
              <a:tabLst>
                <a:tab pos="263525" algn="l"/>
              </a:tabLst>
            </a:pPr>
            <a:r>
              <a:rPr sz="1200" spc="-10" dirty="0">
                <a:latin typeface="Calibri"/>
                <a:cs typeface="Calibri"/>
              </a:rPr>
              <a:t>Seyada </a:t>
            </a:r>
            <a:r>
              <a:rPr sz="1200" spc="-5" dirty="0">
                <a:latin typeface="Calibri"/>
                <a:cs typeface="Calibri"/>
              </a:rPr>
              <a:t>Academy </a:t>
            </a:r>
            <a:r>
              <a:rPr sz="1200" dirty="0">
                <a:latin typeface="Calibri"/>
                <a:cs typeface="Calibri"/>
              </a:rPr>
              <a:t>is the </a:t>
            </a:r>
            <a:r>
              <a:rPr sz="1200" spc="-5" dirty="0">
                <a:latin typeface="Calibri"/>
                <a:cs typeface="Calibri"/>
              </a:rPr>
              <a:t>second </a:t>
            </a:r>
            <a:r>
              <a:rPr sz="1200" spc="-10" dirty="0">
                <a:latin typeface="Calibri"/>
                <a:cs typeface="Calibri"/>
              </a:rPr>
              <a:t>step </a:t>
            </a:r>
            <a:r>
              <a:rPr sz="1200" spc="-15" dirty="0">
                <a:latin typeface="Calibri"/>
                <a:cs typeface="Calibri"/>
              </a:rPr>
              <a:t>toward </a:t>
            </a:r>
            <a:r>
              <a:rPr sz="1200" spc="-10" dirty="0">
                <a:latin typeface="Calibri"/>
                <a:cs typeface="Calibri"/>
              </a:rPr>
              <a:t>educating </a:t>
            </a:r>
            <a:r>
              <a:rPr sz="1200" spc="-5" dirty="0">
                <a:latin typeface="Calibri"/>
                <a:cs typeface="Calibri"/>
              </a:rPr>
              <a:t>special needs </a:t>
            </a:r>
            <a:r>
              <a:rPr sz="1200" spc="-10" dirty="0">
                <a:latin typeface="Calibri"/>
                <a:cs typeface="Calibri"/>
              </a:rPr>
              <a:t>children, established in </a:t>
            </a:r>
            <a:r>
              <a:rPr sz="1200" dirty="0">
                <a:latin typeface="Calibri"/>
                <a:cs typeface="Calibri"/>
              </a:rPr>
              <a:t>2017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and now hosts </a:t>
            </a:r>
            <a:r>
              <a:rPr sz="1200" dirty="0">
                <a:latin typeface="Calibri"/>
                <a:cs typeface="Calibri"/>
              </a:rPr>
              <a:t>180 </a:t>
            </a:r>
            <a:r>
              <a:rPr sz="1200" spc="-5" dirty="0">
                <a:latin typeface="Calibri"/>
                <a:cs typeface="Calibri"/>
              </a:rPr>
              <a:t>abled </a:t>
            </a:r>
            <a:r>
              <a:rPr sz="1200" spc="-10" dirty="0">
                <a:latin typeface="Calibri"/>
                <a:cs typeface="Calibri"/>
              </a:rPr>
              <a:t>children and children </a:t>
            </a:r>
            <a:r>
              <a:rPr sz="1200" spc="-5" dirty="0">
                <a:latin typeface="Calibri"/>
                <a:cs typeface="Calibri"/>
              </a:rPr>
              <a:t>with determination.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10" dirty="0">
                <a:latin typeface="Calibri"/>
                <a:cs typeface="Calibri"/>
              </a:rPr>
              <a:t>core purpose </a:t>
            </a:r>
            <a:r>
              <a:rPr sz="1200" dirty="0">
                <a:latin typeface="Calibri"/>
                <a:cs typeface="Calibri"/>
              </a:rPr>
              <a:t>of </a:t>
            </a:r>
            <a:r>
              <a:rPr sz="1200" spc="-15" dirty="0">
                <a:latin typeface="Calibri"/>
                <a:cs typeface="Calibri"/>
              </a:rPr>
              <a:t>Seyada 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Academy was to accommodate those </a:t>
            </a:r>
            <a:r>
              <a:rPr sz="1200" spc="-10" dirty="0">
                <a:latin typeface="Calibri"/>
                <a:cs typeface="Calibri"/>
              </a:rPr>
              <a:t>hearing-impaired children </a:t>
            </a:r>
            <a:r>
              <a:rPr sz="1200" spc="-5" dirty="0">
                <a:latin typeface="Calibri"/>
                <a:cs typeface="Calibri"/>
              </a:rPr>
              <a:t>who </a:t>
            </a:r>
            <a:r>
              <a:rPr sz="1200" spc="-10" dirty="0">
                <a:latin typeface="Calibri"/>
                <a:cs typeface="Calibri"/>
              </a:rPr>
              <a:t>were refused </a:t>
            </a:r>
            <a:r>
              <a:rPr sz="1200" dirty="0">
                <a:latin typeface="Calibri"/>
                <a:cs typeface="Calibri"/>
              </a:rPr>
              <a:t>by </a:t>
            </a:r>
            <a:r>
              <a:rPr sz="1200" spc="-5" dirty="0">
                <a:latin typeface="Calibri"/>
                <a:cs typeface="Calibri"/>
              </a:rPr>
              <a:t>normal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schools.</a:t>
            </a:r>
            <a:endParaRPr sz="1200" dirty="0">
              <a:latin typeface="Calibri"/>
              <a:cs typeface="Calibri"/>
            </a:endParaRPr>
          </a:p>
          <a:p>
            <a:pPr marL="184785" marR="469900" indent="-172720" algn="just">
              <a:lnSpc>
                <a:spcPct val="100000"/>
              </a:lnSpc>
              <a:spcBef>
                <a:spcPts val="990"/>
              </a:spcBef>
              <a:buFont typeface="Wingdings"/>
              <a:buChar char=""/>
              <a:tabLst>
                <a:tab pos="185420" algn="l"/>
              </a:tabLst>
            </a:pPr>
            <a:r>
              <a:rPr sz="1200" spc="-5" dirty="0">
                <a:latin typeface="Calibri"/>
                <a:cs typeface="Calibri"/>
              </a:rPr>
              <a:t>In</a:t>
            </a:r>
            <a:r>
              <a:rPr sz="1200" spc="14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the</a:t>
            </a:r>
            <a:r>
              <a:rPr sz="1200" spc="1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first</a:t>
            </a:r>
            <a:r>
              <a:rPr sz="1200" spc="1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year</a:t>
            </a:r>
            <a:r>
              <a:rPr sz="1200" spc="1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14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establishment</a:t>
            </a:r>
            <a:r>
              <a:rPr sz="1200" spc="1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we</a:t>
            </a:r>
            <a:r>
              <a:rPr sz="1200" spc="14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enrolled</a:t>
            </a:r>
            <a:r>
              <a:rPr sz="1200" spc="1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60</a:t>
            </a:r>
            <a:r>
              <a:rPr sz="1200" spc="1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abled</a:t>
            </a:r>
            <a:r>
              <a:rPr sz="1200" spc="14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and</a:t>
            </a:r>
            <a:r>
              <a:rPr sz="1200" spc="14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special</a:t>
            </a:r>
            <a:r>
              <a:rPr sz="1200" spc="13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needs</a:t>
            </a:r>
            <a:r>
              <a:rPr sz="1200" spc="14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children</a:t>
            </a:r>
            <a:r>
              <a:rPr sz="1200" spc="14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who</a:t>
            </a:r>
            <a:r>
              <a:rPr sz="1200" spc="13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within</a:t>
            </a:r>
            <a:r>
              <a:rPr sz="1200" spc="1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span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only</a:t>
            </a:r>
            <a:r>
              <a:rPr sz="1200" spc="-10" dirty="0">
                <a:latin typeface="Calibri"/>
                <a:cs typeface="Calibri"/>
              </a:rPr>
              <a:t> two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years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increased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two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folds.</a:t>
            </a:r>
            <a:endParaRPr sz="1200" dirty="0">
              <a:latin typeface="Calibri"/>
              <a:cs typeface="Calibri"/>
            </a:endParaRPr>
          </a:p>
          <a:p>
            <a:pPr marL="184785" marR="469900" indent="-172720" algn="just">
              <a:lnSpc>
                <a:spcPct val="100000"/>
              </a:lnSpc>
              <a:spcBef>
                <a:spcPts val="1005"/>
              </a:spcBef>
              <a:buFont typeface="Wingdings"/>
              <a:buChar char=""/>
              <a:tabLst>
                <a:tab pos="185420" algn="l"/>
              </a:tabLst>
            </a:pPr>
            <a:r>
              <a:rPr sz="1200" spc="-10" dirty="0">
                <a:latin typeface="Calibri"/>
                <a:cs typeface="Calibri"/>
              </a:rPr>
              <a:t>Seyada</a:t>
            </a:r>
            <a:r>
              <a:rPr sz="1200" spc="-5" dirty="0">
                <a:latin typeface="Calibri"/>
                <a:cs typeface="Calibri"/>
              </a:rPr>
              <a:t> Academy</a:t>
            </a:r>
            <a:r>
              <a:rPr sz="1200" dirty="0">
                <a:latin typeface="Calibri"/>
                <a:cs typeface="Calibri"/>
              </a:rPr>
              <a:t> is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unique</a:t>
            </a:r>
            <a:r>
              <a:rPr sz="1200" spc="-5" dirty="0">
                <a:latin typeface="Calibri"/>
                <a:cs typeface="Calibri"/>
              </a:rPr>
              <a:t> school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of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its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kind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where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Inclusive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education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carried</a:t>
            </a:r>
            <a:r>
              <a:rPr sz="1200" spc="26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out</a:t>
            </a:r>
            <a:r>
              <a:rPr sz="1200" spc="25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in</a:t>
            </a:r>
            <a:r>
              <a:rPr sz="1200" spc="2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common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learning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environment;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that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is,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educational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setting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where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students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from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different 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backgrounds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with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different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abilities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learn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together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</a:t>
            </a:r>
            <a:r>
              <a:rPr sz="1200" spc="-5" dirty="0">
                <a:latin typeface="Calibri"/>
                <a:cs typeface="Calibri"/>
              </a:rPr>
              <a:t> Inclusive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Education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System.</a:t>
            </a:r>
            <a:endParaRPr sz="1200" dirty="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959875" y="199767"/>
            <a:ext cx="863989" cy="63980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008364" y="207263"/>
            <a:ext cx="886968" cy="63547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780901" y="6506057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34866" y="251205"/>
            <a:ext cx="49199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CHANNEL</a:t>
            </a:r>
            <a:r>
              <a:rPr sz="3600" spc="-60" dirty="0"/>
              <a:t> </a:t>
            </a:r>
            <a:r>
              <a:rPr sz="3600" spc="-10" dirty="0"/>
              <a:t>ENGAGEMENTS</a:t>
            </a:r>
            <a:endParaRPr sz="3600"/>
          </a:p>
        </p:txBody>
      </p:sp>
      <p:grpSp>
        <p:nvGrpSpPr>
          <p:cNvPr id="5" name="object 5"/>
          <p:cNvGrpSpPr/>
          <p:nvPr/>
        </p:nvGrpSpPr>
        <p:grpSpPr>
          <a:xfrm>
            <a:off x="2028189" y="1404874"/>
            <a:ext cx="2526030" cy="675640"/>
            <a:chOff x="2028189" y="1404874"/>
            <a:chExt cx="2526030" cy="675640"/>
          </a:xfrm>
        </p:grpSpPr>
        <p:sp>
          <p:nvSpPr>
            <p:cNvPr id="6" name="object 6"/>
            <p:cNvSpPr/>
            <p:nvPr/>
          </p:nvSpPr>
          <p:spPr>
            <a:xfrm>
              <a:off x="2034539" y="1411224"/>
              <a:ext cx="2513330" cy="662940"/>
            </a:xfrm>
            <a:custGeom>
              <a:avLst/>
              <a:gdLst/>
              <a:ahLst/>
              <a:cxnLst/>
              <a:rect l="l" t="t" r="r" b="b"/>
              <a:pathLst>
                <a:path w="2513329" h="662939">
                  <a:moveTo>
                    <a:pt x="2513076" y="0"/>
                  </a:moveTo>
                  <a:lnTo>
                    <a:pt x="0" y="0"/>
                  </a:lnTo>
                  <a:lnTo>
                    <a:pt x="0" y="662939"/>
                  </a:lnTo>
                  <a:lnTo>
                    <a:pt x="2513076" y="662939"/>
                  </a:lnTo>
                  <a:lnTo>
                    <a:pt x="2513076" y="0"/>
                  </a:lnTo>
                  <a:close/>
                </a:path>
              </a:pathLst>
            </a:custGeom>
            <a:solidFill>
              <a:srgbClr val="04D6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34539" y="1411224"/>
              <a:ext cx="2513330" cy="662940"/>
            </a:xfrm>
            <a:custGeom>
              <a:avLst/>
              <a:gdLst/>
              <a:ahLst/>
              <a:cxnLst/>
              <a:rect l="l" t="t" r="r" b="b"/>
              <a:pathLst>
                <a:path w="2513329" h="662939">
                  <a:moveTo>
                    <a:pt x="0" y="662939"/>
                  </a:moveTo>
                  <a:lnTo>
                    <a:pt x="2513076" y="662939"/>
                  </a:lnTo>
                  <a:lnTo>
                    <a:pt x="2513076" y="0"/>
                  </a:lnTo>
                  <a:lnTo>
                    <a:pt x="0" y="0"/>
                  </a:lnTo>
                  <a:lnTo>
                    <a:pt x="0" y="662939"/>
                  </a:lnTo>
                  <a:close/>
                </a:path>
              </a:pathLst>
            </a:custGeom>
            <a:ln w="12192">
              <a:solidFill>
                <a:srgbClr val="04D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287904" y="1519250"/>
            <a:ext cx="2006600" cy="377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Channel</a:t>
            </a:r>
            <a:r>
              <a:rPr sz="23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Rebates</a:t>
            </a:r>
            <a:endParaRPr sz="23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028444" y="2068067"/>
            <a:ext cx="2525395" cy="3733800"/>
            <a:chOff x="2028444" y="2068067"/>
            <a:chExt cx="2525395" cy="3733800"/>
          </a:xfrm>
        </p:grpSpPr>
        <p:sp>
          <p:nvSpPr>
            <p:cNvPr id="10" name="object 10"/>
            <p:cNvSpPr/>
            <p:nvPr/>
          </p:nvSpPr>
          <p:spPr>
            <a:xfrm>
              <a:off x="2034540" y="2074163"/>
              <a:ext cx="2513330" cy="3721735"/>
            </a:xfrm>
            <a:custGeom>
              <a:avLst/>
              <a:gdLst/>
              <a:ahLst/>
              <a:cxnLst/>
              <a:rect l="l" t="t" r="r" b="b"/>
              <a:pathLst>
                <a:path w="2513329" h="3721735">
                  <a:moveTo>
                    <a:pt x="2513076" y="0"/>
                  </a:moveTo>
                  <a:lnTo>
                    <a:pt x="0" y="0"/>
                  </a:lnTo>
                  <a:lnTo>
                    <a:pt x="0" y="3721608"/>
                  </a:lnTo>
                  <a:lnTo>
                    <a:pt x="2513076" y="3721608"/>
                  </a:lnTo>
                  <a:lnTo>
                    <a:pt x="2513076" y="0"/>
                  </a:lnTo>
                  <a:close/>
                </a:path>
              </a:pathLst>
            </a:custGeom>
            <a:solidFill>
              <a:srgbClr val="CCEFD0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34540" y="2074163"/>
              <a:ext cx="2513330" cy="3721735"/>
            </a:xfrm>
            <a:custGeom>
              <a:avLst/>
              <a:gdLst/>
              <a:ahLst/>
              <a:cxnLst/>
              <a:rect l="l" t="t" r="r" b="b"/>
              <a:pathLst>
                <a:path w="2513329" h="3721735">
                  <a:moveTo>
                    <a:pt x="0" y="3721608"/>
                  </a:moveTo>
                  <a:lnTo>
                    <a:pt x="2513076" y="3721608"/>
                  </a:lnTo>
                  <a:lnTo>
                    <a:pt x="2513076" y="0"/>
                  </a:lnTo>
                  <a:lnTo>
                    <a:pt x="0" y="0"/>
                  </a:lnTo>
                  <a:lnTo>
                    <a:pt x="0" y="3721608"/>
                  </a:lnTo>
                  <a:close/>
                </a:path>
              </a:pathLst>
            </a:custGeom>
            <a:ln w="12192">
              <a:solidFill>
                <a:srgbClr val="CCEF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144648" y="2134362"/>
            <a:ext cx="1390650" cy="376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5"/>
              </a:spcBef>
              <a:buChar char="•"/>
              <a:tabLst>
                <a:tab pos="241935" algn="l"/>
              </a:tabLst>
            </a:pPr>
            <a:r>
              <a:rPr sz="2300" spc="-5" dirty="0">
                <a:latin typeface="Calibri"/>
                <a:cs typeface="Calibri"/>
              </a:rPr>
              <a:t>Quarterly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73629" y="2455926"/>
            <a:ext cx="1873885" cy="376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5" dirty="0">
                <a:latin typeface="Calibri"/>
                <a:cs typeface="Calibri"/>
              </a:rPr>
              <a:t>partner</a:t>
            </a:r>
            <a:r>
              <a:rPr sz="2300" spc="-60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rebates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44648" y="2829306"/>
            <a:ext cx="1699895" cy="376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5"/>
              </a:spcBef>
              <a:buChar char="•"/>
              <a:tabLst>
                <a:tab pos="241935" algn="l"/>
              </a:tabLst>
            </a:pPr>
            <a:r>
              <a:rPr sz="2300" spc="-10" dirty="0">
                <a:latin typeface="Calibri"/>
                <a:cs typeface="Calibri"/>
              </a:rPr>
              <a:t>Competitive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73629" y="3150565"/>
            <a:ext cx="1479550" cy="377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10" dirty="0">
                <a:latin typeface="Calibri"/>
                <a:cs typeface="Calibri"/>
              </a:rPr>
              <a:t>swap</a:t>
            </a:r>
            <a:r>
              <a:rPr sz="2300" spc="-65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rebate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73629" y="3472688"/>
            <a:ext cx="1037590" cy="376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5" dirty="0">
                <a:latin typeface="Calibri"/>
                <a:cs typeface="Calibri"/>
              </a:rPr>
              <a:t>p</a:t>
            </a:r>
            <a:r>
              <a:rPr sz="2300" spc="-40" dirty="0">
                <a:latin typeface="Calibri"/>
                <a:cs typeface="Calibri"/>
              </a:rPr>
              <a:t>r</a:t>
            </a:r>
            <a:r>
              <a:rPr sz="2300" spc="-5" dirty="0">
                <a:latin typeface="Calibri"/>
                <a:cs typeface="Calibri"/>
              </a:rPr>
              <a:t>o</a:t>
            </a:r>
            <a:r>
              <a:rPr sz="2300" spc="-10" dirty="0">
                <a:latin typeface="Calibri"/>
                <a:cs typeface="Calibri"/>
              </a:rPr>
              <a:t>g</a:t>
            </a:r>
            <a:r>
              <a:rPr sz="2300" spc="-50" dirty="0">
                <a:latin typeface="Calibri"/>
                <a:cs typeface="Calibri"/>
              </a:rPr>
              <a:t>r</a:t>
            </a:r>
            <a:r>
              <a:rPr sz="2300" dirty="0">
                <a:latin typeface="Calibri"/>
                <a:cs typeface="Calibri"/>
              </a:rPr>
              <a:t>am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44648" y="3846067"/>
            <a:ext cx="1761489" cy="376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Char char="•"/>
              <a:tabLst>
                <a:tab pos="241935" algn="l"/>
              </a:tabLst>
            </a:pPr>
            <a:r>
              <a:rPr sz="2300" spc="-45" dirty="0">
                <a:latin typeface="Calibri"/>
                <a:cs typeface="Calibri"/>
              </a:rPr>
              <a:t>Target</a:t>
            </a:r>
            <a:r>
              <a:rPr sz="2300" spc="-6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based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73629" y="4167632"/>
            <a:ext cx="1877695" cy="376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15" dirty="0">
                <a:latin typeface="Calibri"/>
                <a:cs typeface="Calibri"/>
              </a:rPr>
              <a:t>rebate</a:t>
            </a:r>
            <a:r>
              <a:rPr sz="2300" spc="-75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program</a:t>
            </a:r>
            <a:endParaRPr sz="23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893309" y="1404874"/>
            <a:ext cx="2526030" cy="675640"/>
            <a:chOff x="4893309" y="1404874"/>
            <a:chExt cx="2526030" cy="675640"/>
          </a:xfrm>
        </p:grpSpPr>
        <p:sp>
          <p:nvSpPr>
            <p:cNvPr id="20" name="object 20"/>
            <p:cNvSpPr/>
            <p:nvPr/>
          </p:nvSpPr>
          <p:spPr>
            <a:xfrm>
              <a:off x="4899659" y="1411224"/>
              <a:ext cx="2513330" cy="662940"/>
            </a:xfrm>
            <a:custGeom>
              <a:avLst/>
              <a:gdLst/>
              <a:ahLst/>
              <a:cxnLst/>
              <a:rect l="l" t="t" r="r" b="b"/>
              <a:pathLst>
                <a:path w="2513329" h="662939">
                  <a:moveTo>
                    <a:pt x="2513076" y="0"/>
                  </a:moveTo>
                  <a:lnTo>
                    <a:pt x="0" y="0"/>
                  </a:lnTo>
                  <a:lnTo>
                    <a:pt x="0" y="662939"/>
                  </a:lnTo>
                  <a:lnTo>
                    <a:pt x="2513076" y="662939"/>
                  </a:lnTo>
                  <a:lnTo>
                    <a:pt x="2513076" y="0"/>
                  </a:lnTo>
                  <a:close/>
                </a:path>
              </a:pathLst>
            </a:custGeom>
            <a:solidFill>
              <a:srgbClr val="247B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899659" y="1411224"/>
              <a:ext cx="2513330" cy="662940"/>
            </a:xfrm>
            <a:custGeom>
              <a:avLst/>
              <a:gdLst/>
              <a:ahLst/>
              <a:cxnLst/>
              <a:rect l="l" t="t" r="r" b="b"/>
              <a:pathLst>
                <a:path w="2513329" h="662939">
                  <a:moveTo>
                    <a:pt x="0" y="662939"/>
                  </a:moveTo>
                  <a:lnTo>
                    <a:pt x="2513076" y="662939"/>
                  </a:lnTo>
                  <a:lnTo>
                    <a:pt x="2513076" y="0"/>
                  </a:lnTo>
                  <a:lnTo>
                    <a:pt x="0" y="0"/>
                  </a:lnTo>
                  <a:lnTo>
                    <a:pt x="0" y="662939"/>
                  </a:lnTo>
                  <a:close/>
                </a:path>
              </a:pathLst>
            </a:custGeom>
            <a:ln w="12192">
              <a:solidFill>
                <a:srgbClr val="247B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427345" y="1519250"/>
            <a:ext cx="1457960" cy="377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Enablement</a:t>
            </a:r>
            <a:endParaRPr sz="23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893564" y="2068067"/>
            <a:ext cx="2525395" cy="3733800"/>
            <a:chOff x="4893564" y="2068067"/>
            <a:chExt cx="2525395" cy="3733800"/>
          </a:xfrm>
        </p:grpSpPr>
        <p:sp>
          <p:nvSpPr>
            <p:cNvPr id="24" name="object 24"/>
            <p:cNvSpPr/>
            <p:nvPr/>
          </p:nvSpPr>
          <p:spPr>
            <a:xfrm>
              <a:off x="4899660" y="2074163"/>
              <a:ext cx="2513330" cy="3721735"/>
            </a:xfrm>
            <a:custGeom>
              <a:avLst/>
              <a:gdLst/>
              <a:ahLst/>
              <a:cxnLst/>
              <a:rect l="l" t="t" r="r" b="b"/>
              <a:pathLst>
                <a:path w="2513329" h="3721735">
                  <a:moveTo>
                    <a:pt x="2513076" y="0"/>
                  </a:moveTo>
                  <a:lnTo>
                    <a:pt x="0" y="0"/>
                  </a:lnTo>
                  <a:lnTo>
                    <a:pt x="0" y="3721608"/>
                  </a:lnTo>
                  <a:lnTo>
                    <a:pt x="2513076" y="3721608"/>
                  </a:lnTo>
                  <a:lnTo>
                    <a:pt x="2513076" y="0"/>
                  </a:lnTo>
                  <a:close/>
                </a:path>
              </a:pathLst>
            </a:custGeom>
            <a:solidFill>
              <a:srgbClr val="C9E0E0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99660" y="2074163"/>
              <a:ext cx="2513330" cy="3721735"/>
            </a:xfrm>
            <a:custGeom>
              <a:avLst/>
              <a:gdLst/>
              <a:ahLst/>
              <a:cxnLst/>
              <a:rect l="l" t="t" r="r" b="b"/>
              <a:pathLst>
                <a:path w="2513329" h="3721735">
                  <a:moveTo>
                    <a:pt x="0" y="3721608"/>
                  </a:moveTo>
                  <a:lnTo>
                    <a:pt x="2513076" y="3721608"/>
                  </a:lnTo>
                  <a:lnTo>
                    <a:pt x="2513076" y="0"/>
                  </a:lnTo>
                  <a:lnTo>
                    <a:pt x="0" y="0"/>
                  </a:lnTo>
                  <a:lnTo>
                    <a:pt x="0" y="3721608"/>
                  </a:lnTo>
                  <a:close/>
                </a:path>
              </a:pathLst>
            </a:custGeom>
            <a:ln w="12192">
              <a:solidFill>
                <a:srgbClr val="C9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009769" y="2134362"/>
            <a:ext cx="2188210" cy="305181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241300" marR="5080" indent="-228600">
              <a:lnSpc>
                <a:spcPct val="91500"/>
              </a:lnSpc>
              <a:spcBef>
                <a:spcPts val="335"/>
              </a:spcBef>
              <a:buChar char="•"/>
              <a:tabLst>
                <a:tab pos="241300" algn="l"/>
              </a:tabLst>
            </a:pPr>
            <a:r>
              <a:rPr sz="2300" dirty="0">
                <a:latin typeface="Calibri"/>
                <a:cs typeface="Calibri"/>
              </a:rPr>
              <a:t>Channel</a:t>
            </a:r>
            <a:r>
              <a:rPr sz="2300" spc="-9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partner </a:t>
            </a:r>
            <a:r>
              <a:rPr sz="2300" spc="-50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enablement 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sessions</a:t>
            </a:r>
            <a:endParaRPr sz="2300">
              <a:latin typeface="Calibri"/>
              <a:cs typeface="Calibri"/>
            </a:endParaRPr>
          </a:p>
          <a:p>
            <a:pPr marL="241300" marR="14604" indent="-228600">
              <a:lnSpc>
                <a:spcPct val="91600"/>
              </a:lnSpc>
              <a:spcBef>
                <a:spcPts val="425"/>
              </a:spcBef>
              <a:buChar char="•"/>
              <a:tabLst>
                <a:tab pos="241300" algn="l"/>
              </a:tabLst>
            </a:pPr>
            <a:r>
              <a:rPr sz="2300" spc="-25" dirty="0">
                <a:latin typeface="Calibri"/>
                <a:cs typeface="Calibri"/>
              </a:rPr>
              <a:t>Training </a:t>
            </a:r>
            <a:r>
              <a:rPr sz="2300" spc="-5" dirty="0">
                <a:latin typeface="Calibri"/>
                <a:cs typeface="Calibri"/>
              </a:rPr>
              <a:t>facility 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for</a:t>
            </a:r>
            <a:r>
              <a:rPr sz="2300" spc="-4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partners</a:t>
            </a:r>
            <a:r>
              <a:rPr sz="2300" spc="-6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and </a:t>
            </a:r>
            <a:r>
              <a:rPr sz="2300" spc="-505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EU</a:t>
            </a:r>
            <a:endParaRPr sz="2300">
              <a:latin typeface="Calibri"/>
              <a:cs typeface="Calibri"/>
            </a:endParaRPr>
          </a:p>
          <a:p>
            <a:pPr marL="241300" marR="214629" indent="-228600">
              <a:lnSpc>
                <a:spcPct val="91600"/>
              </a:lnSpc>
              <a:spcBef>
                <a:spcPts val="425"/>
              </a:spcBef>
              <a:buChar char="•"/>
              <a:tabLst>
                <a:tab pos="241300" algn="l"/>
              </a:tabLst>
            </a:pPr>
            <a:r>
              <a:rPr sz="2300" spc="-5" dirty="0">
                <a:latin typeface="Calibri"/>
                <a:cs typeface="Calibri"/>
              </a:rPr>
              <a:t>Partner 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competency</a:t>
            </a:r>
            <a:r>
              <a:rPr sz="2300" spc="-10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&amp; </a:t>
            </a:r>
            <a:r>
              <a:rPr sz="2300" spc="-50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Certifications</a:t>
            </a:r>
            <a:endParaRPr sz="23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758430" y="1404874"/>
            <a:ext cx="2524760" cy="675640"/>
            <a:chOff x="7758430" y="1404874"/>
            <a:chExt cx="2524760" cy="675640"/>
          </a:xfrm>
        </p:grpSpPr>
        <p:sp>
          <p:nvSpPr>
            <p:cNvPr id="28" name="object 28"/>
            <p:cNvSpPr/>
            <p:nvPr/>
          </p:nvSpPr>
          <p:spPr>
            <a:xfrm>
              <a:off x="7764780" y="1411224"/>
              <a:ext cx="2512060" cy="662940"/>
            </a:xfrm>
            <a:custGeom>
              <a:avLst/>
              <a:gdLst/>
              <a:ahLst/>
              <a:cxnLst/>
              <a:rect l="l" t="t" r="r" b="b"/>
              <a:pathLst>
                <a:path w="2512059" h="662939">
                  <a:moveTo>
                    <a:pt x="2511552" y="0"/>
                  </a:moveTo>
                  <a:lnTo>
                    <a:pt x="0" y="0"/>
                  </a:lnTo>
                  <a:lnTo>
                    <a:pt x="0" y="662939"/>
                  </a:lnTo>
                  <a:lnTo>
                    <a:pt x="2511552" y="662939"/>
                  </a:lnTo>
                  <a:lnTo>
                    <a:pt x="2511552" y="0"/>
                  </a:lnTo>
                  <a:close/>
                </a:path>
              </a:pathLst>
            </a:custGeom>
            <a:solidFill>
              <a:srgbClr val="2E33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764780" y="1411224"/>
              <a:ext cx="2512060" cy="662940"/>
            </a:xfrm>
            <a:custGeom>
              <a:avLst/>
              <a:gdLst/>
              <a:ahLst/>
              <a:cxnLst/>
              <a:rect l="l" t="t" r="r" b="b"/>
              <a:pathLst>
                <a:path w="2512059" h="662939">
                  <a:moveTo>
                    <a:pt x="0" y="662939"/>
                  </a:moveTo>
                  <a:lnTo>
                    <a:pt x="2511552" y="662939"/>
                  </a:lnTo>
                  <a:lnTo>
                    <a:pt x="2511552" y="0"/>
                  </a:lnTo>
                  <a:lnTo>
                    <a:pt x="0" y="0"/>
                  </a:lnTo>
                  <a:lnTo>
                    <a:pt x="0" y="662939"/>
                  </a:lnTo>
                  <a:close/>
                </a:path>
              </a:pathLst>
            </a:custGeom>
            <a:ln w="12192">
              <a:solidFill>
                <a:srgbClr val="2E33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8025765" y="1519250"/>
            <a:ext cx="1989455" cy="377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Lead</a:t>
            </a:r>
            <a:r>
              <a:rPr sz="23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Generation</a:t>
            </a:r>
            <a:endParaRPr sz="23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758683" y="2068067"/>
            <a:ext cx="2524125" cy="3733800"/>
            <a:chOff x="7758683" y="2068067"/>
            <a:chExt cx="2524125" cy="3733800"/>
          </a:xfrm>
        </p:grpSpPr>
        <p:sp>
          <p:nvSpPr>
            <p:cNvPr id="32" name="object 32"/>
            <p:cNvSpPr/>
            <p:nvPr/>
          </p:nvSpPr>
          <p:spPr>
            <a:xfrm>
              <a:off x="7764779" y="2074163"/>
              <a:ext cx="2512060" cy="3721735"/>
            </a:xfrm>
            <a:custGeom>
              <a:avLst/>
              <a:gdLst/>
              <a:ahLst/>
              <a:cxnLst/>
              <a:rect l="l" t="t" r="r" b="b"/>
              <a:pathLst>
                <a:path w="2512059" h="3721735">
                  <a:moveTo>
                    <a:pt x="2511552" y="0"/>
                  </a:moveTo>
                  <a:lnTo>
                    <a:pt x="0" y="0"/>
                  </a:lnTo>
                  <a:lnTo>
                    <a:pt x="0" y="3721608"/>
                  </a:lnTo>
                  <a:lnTo>
                    <a:pt x="2511552" y="3721608"/>
                  </a:lnTo>
                  <a:lnTo>
                    <a:pt x="2511552" y="0"/>
                  </a:lnTo>
                  <a:close/>
                </a:path>
              </a:pathLst>
            </a:custGeom>
            <a:solidFill>
              <a:srgbClr val="CDCDC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764779" y="2074163"/>
              <a:ext cx="2512060" cy="3721735"/>
            </a:xfrm>
            <a:custGeom>
              <a:avLst/>
              <a:gdLst/>
              <a:ahLst/>
              <a:cxnLst/>
              <a:rect l="l" t="t" r="r" b="b"/>
              <a:pathLst>
                <a:path w="2512059" h="3721735">
                  <a:moveTo>
                    <a:pt x="0" y="3721608"/>
                  </a:moveTo>
                  <a:lnTo>
                    <a:pt x="2511552" y="3721608"/>
                  </a:lnTo>
                  <a:lnTo>
                    <a:pt x="2511552" y="0"/>
                  </a:lnTo>
                  <a:lnTo>
                    <a:pt x="0" y="0"/>
                  </a:lnTo>
                  <a:lnTo>
                    <a:pt x="0" y="3721608"/>
                  </a:lnTo>
                  <a:close/>
                </a:path>
              </a:pathLst>
            </a:custGeom>
            <a:ln w="12191">
              <a:solidFill>
                <a:srgbClr val="CDCD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7874889" y="2110587"/>
            <a:ext cx="2246630" cy="339725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290"/>
              </a:spcBef>
              <a:buChar char="•"/>
              <a:tabLst>
                <a:tab pos="241300" algn="l"/>
              </a:tabLst>
            </a:pPr>
            <a:r>
              <a:rPr sz="2300" spc="-5" dirty="0">
                <a:latin typeface="Calibri"/>
                <a:cs typeface="Calibri"/>
              </a:rPr>
              <a:t>Email</a:t>
            </a:r>
            <a:r>
              <a:rPr sz="2300" spc="-4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marketing</a:t>
            </a:r>
            <a:endParaRPr sz="2300">
              <a:latin typeface="Calibri"/>
              <a:cs typeface="Calibri"/>
            </a:endParaRPr>
          </a:p>
          <a:p>
            <a:pPr marL="241300" marR="5080" indent="-228600">
              <a:lnSpc>
                <a:spcPct val="91600"/>
              </a:lnSpc>
              <a:spcBef>
                <a:spcPts val="425"/>
              </a:spcBef>
              <a:buChar char="•"/>
              <a:tabLst>
                <a:tab pos="241300" algn="l"/>
              </a:tabLst>
            </a:pPr>
            <a:r>
              <a:rPr sz="2300" spc="-10" dirty="0">
                <a:latin typeface="Calibri"/>
                <a:cs typeface="Calibri"/>
              </a:rPr>
              <a:t>Digital 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Marketing 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activities 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(Facebook, 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-35" dirty="0">
                <a:latin typeface="Calibri"/>
                <a:cs typeface="Calibri"/>
              </a:rPr>
              <a:t>twitter, </a:t>
            </a:r>
            <a:r>
              <a:rPr sz="2300" spc="-10" dirty="0">
                <a:latin typeface="Calibri"/>
                <a:cs typeface="Calibri"/>
              </a:rPr>
              <a:t>LinkedIn, </a:t>
            </a:r>
            <a:r>
              <a:rPr sz="2300" spc="-50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Google)</a:t>
            </a:r>
            <a:endParaRPr sz="2300">
              <a:latin typeface="Calibri"/>
              <a:cs typeface="Calibri"/>
            </a:endParaRPr>
          </a:p>
          <a:p>
            <a:pPr marL="241300" marR="31115" indent="-228600">
              <a:lnSpc>
                <a:spcPct val="91800"/>
              </a:lnSpc>
              <a:spcBef>
                <a:spcPts val="405"/>
              </a:spcBef>
              <a:buChar char="•"/>
              <a:tabLst>
                <a:tab pos="241300" algn="l"/>
              </a:tabLst>
            </a:pPr>
            <a:r>
              <a:rPr sz="2300" spc="-10" dirty="0">
                <a:latin typeface="Calibri"/>
                <a:cs typeface="Calibri"/>
              </a:rPr>
              <a:t>Awareness </a:t>
            </a:r>
            <a:r>
              <a:rPr sz="2300" spc="-5" dirty="0">
                <a:latin typeface="Calibri"/>
                <a:cs typeface="Calibri"/>
              </a:rPr>
              <a:t> sessions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with</a:t>
            </a:r>
            <a:r>
              <a:rPr sz="2300" spc="-2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EU </a:t>
            </a:r>
            <a:r>
              <a:rPr sz="2300" spc="-50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and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Partners</a:t>
            </a:r>
            <a:endParaRPr sz="2300">
              <a:latin typeface="Calibri"/>
              <a:cs typeface="Calibri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48871" y="6356603"/>
            <a:ext cx="643255" cy="501650"/>
          </a:xfrm>
          <a:custGeom>
            <a:avLst/>
            <a:gdLst/>
            <a:ahLst/>
            <a:cxnLst/>
            <a:rect l="l" t="t" r="r" b="b"/>
            <a:pathLst>
              <a:path w="643254" h="501650">
                <a:moveTo>
                  <a:pt x="643127" y="0"/>
                </a:moveTo>
                <a:lnTo>
                  <a:pt x="83566" y="0"/>
                </a:lnTo>
                <a:lnTo>
                  <a:pt x="0" y="83566"/>
                </a:lnTo>
                <a:lnTo>
                  <a:pt x="0" y="501395"/>
                </a:lnTo>
                <a:lnTo>
                  <a:pt x="643127" y="501395"/>
                </a:lnTo>
                <a:lnTo>
                  <a:pt x="643127" y="0"/>
                </a:lnTo>
                <a:close/>
              </a:path>
            </a:pathLst>
          </a:custGeom>
          <a:solidFill>
            <a:srgbClr val="2E33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1276" y="240233"/>
            <a:ext cx="92608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Awan</a:t>
            </a:r>
            <a:r>
              <a:rPr sz="3700" spc="-5" dirty="0"/>
              <a:t> Distribution</a:t>
            </a:r>
            <a:r>
              <a:rPr sz="3700" spc="45" dirty="0"/>
              <a:t> </a:t>
            </a:r>
            <a:r>
              <a:rPr sz="3700" spc="-5" dirty="0"/>
              <a:t>Certified</a:t>
            </a:r>
            <a:r>
              <a:rPr sz="3700" spc="30" dirty="0"/>
              <a:t> </a:t>
            </a:r>
            <a:r>
              <a:rPr sz="3700" spc="-20" dirty="0"/>
              <a:t>Resources</a:t>
            </a:r>
            <a:r>
              <a:rPr sz="3700" spc="5" dirty="0"/>
              <a:t> </a:t>
            </a:r>
            <a:r>
              <a:rPr sz="3700" spc="-15" dirty="0"/>
              <a:t>Portfolio</a:t>
            </a:r>
            <a:endParaRPr sz="3700"/>
          </a:p>
        </p:txBody>
      </p:sp>
      <p:grpSp>
        <p:nvGrpSpPr>
          <p:cNvPr id="4" name="object 4"/>
          <p:cNvGrpSpPr/>
          <p:nvPr/>
        </p:nvGrpSpPr>
        <p:grpSpPr>
          <a:xfrm>
            <a:off x="340309" y="810086"/>
            <a:ext cx="10180320" cy="82550"/>
            <a:chOff x="340309" y="810086"/>
            <a:chExt cx="10180320" cy="82550"/>
          </a:xfrm>
        </p:grpSpPr>
        <p:sp>
          <p:nvSpPr>
            <p:cNvPr id="5" name="object 5"/>
            <p:cNvSpPr/>
            <p:nvPr/>
          </p:nvSpPr>
          <p:spPr>
            <a:xfrm>
              <a:off x="1633296" y="816182"/>
              <a:ext cx="8881110" cy="70485"/>
            </a:xfrm>
            <a:custGeom>
              <a:avLst/>
              <a:gdLst/>
              <a:ahLst/>
              <a:cxnLst/>
              <a:rect l="l" t="t" r="r" b="b"/>
              <a:pathLst>
                <a:path w="8881110" h="70484">
                  <a:moveTo>
                    <a:pt x="0" y="69896"/>
                  </a:moveTo>
                  <a:lnTo>
                    <a:pt x="8880665" y="69896"/>
                  </a:lnTo>
                  <a:lnTo>
                    <a:pt x="8880665" y="0"/>
                  </a:lnTo>
                  <a:lnTo>
                    <a:pt x="0" y="0"/>
                  </a:lnTo>
                  <a:lnTo>
                    <a:pt x="0" y="698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10195" y="816182"/>
              <a:ext cx="9304020" cy="70485"/>
            </a:xfrm>
            <a:custGeom>
              <a:avLst/>
              <a:gdLst/>
              <a:ahLst/>
              <a:cxnLst/>
              <a:rect l="l" t="t" r="r" b="b"/>
              <a:pathLst>
                <a:path w="9304020" h="70484">
                  <a:moveTo>
                    <a:pt x="0" y="69896"/>
                  </a:moveTo>
                  <a:lnTo>
                    <a:pt x="9303766" y="69896"/>
                  </a:lnTo>
                  <a:lnTo>
                    <a:pt x="9303766" y="0"/>
                  </a:lnTo>
                  <a:lnTo>
                    <a:pt x="0" y="0"/>
                  </a:lnTo>
                  <a:lnTo>
                    <a:pt x="0" y="69896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6405" y="816182"/>
              <a:ext cx="1287145" cy="70485"/>
            </a:xfrm>
            <a:custGeom>
              <a:avLst/>
              <a:gdLst/>
              <a:ahLst/>
              <a:cxnLst/>
              <a:rect l="l" t="t" r="r" b="b"/>
              <a:pathLst>
                <a:path w="1287145" h="70484">
                  <a:moveTo>
                    <a:pt x="1286891" y="0"/>
                  </a:moveTo>
                  <a:lnTo>
                    <a:pt x="0" y="0"/>
                  </a:lnTo>
                  <a:lnTo>
                    <a:pt x="0" y="69896"/>
                  </a:lnTo>
                  <a:lnTo>
                    <a:pt x="1286891" y="69896"/>
                  </a:lnTo>
                  <a:lnTo>
                    <a:pt x="128689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6405" y="816182"/>
              <a:ext cx="1287145" cy="70485"/>
            </a:xfrm>
            <a:custGeom>
              <a:avLst/>
              <a:gdLst/>
              <a:ahLst/>
              <a:cxnLst/>
              <a:rect l="l" t="t" r="r" b="b"/>
              <a:pathLst>
                <a:path w="1287145" h="70484">
                  <a:moveTo>
                    <a:pt x="0" y="69896"/>
                  </a:moveTo>
                  <a:lnTo>
                    <a:pt x="1286891" y="69896"/>
                  </a:lnTo>
                  <a:lnTo>
                    <a:pt x="1286891" y="0"/>
                  </a:lnTo>
                  <a:lnTo>
                    <a:pt x="0" y="0"/>
                  </a:lnTo>
                  <a:lnTo>
                    <a:pt x="0" y="69896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65226" y="1483613"/>
            <a:ext cx="2895600" cy="1520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D0D0D"/>
                </a:solidFill>
                <a:latin typeface="Calibri"/>
                <a:cs typeface="Calibri"/>
              </a:rPr>
              <a:t>Oracle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0D0D0D"/>
                </a:solidFill>
                <a:latin typeface="Calibri"/>
                <a:cs typeface="Calibri"/>
              </a:rPr>
              <a:t>Oracle</a:t>
            </a:r>
            <a:r>
              <a:rPr sz="1400" spc="-1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D0D0D"/>
                </a:solidFill>
                <a:latin typeface="Calibri"/>
                <a:cs typeface="Calibri"/>
              </a:rPr>
              <a:t>NAS</a:t>
            </a:r>
            <a:r>
              <a:rPr sz="1400" spc="-3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D0D0D"/>
                </a:solidFill>
                <a:latin typeface="Calibri"/>
                <a:cs typeface="Calibri"/>
              </a:rPr>
              <a:t>Storage</a:t>
            </a:r>
            <a:r>
              <a:rPr sz="1400" spc="-2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D0D0D"/>
                </a:solidFill>
                <a:latin typeface="Calibri"/>
                <a:cs typeface="Calibri"/>
              </a:rPr>
              <a:t>Certified</a:t>
            </a:r>
            <a:endParaRPr sz="1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Oracle x86 </a:t>
            </a:r>
            <a:r>
              <a:rPr sz="1400" spc="-10" dirty="0">
                <a:solidFill>
                  <a:srgbClr val="0D0D0D"/>
                </a:solidFill>
                <a:latin typeface="Calibri"/>
                <a:cs typeface="Calibri"/>
              </a:rPr>
              <a:t>Systems </a:t>
            </a:r>
            <a:r>
              <a:rPr sz="1400" dirty="0">
                <a:solidFill>
                  <a:srgbClr val="0D0D0D"/>
                </a:solidFill>
                <a:latin typeface="Calibri"/>
                <a:cs typeface="Calibri"/>
              </a:rPr>
              <a:t>– </a:t>
            </a: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Sales and </a:t>
            </a:r>
            <a:r>
              <a:rPr sz="1400" spc="-10" dirty="0">
                <a:solidFill>
                  <a:srgbClr val="0D0D0D"/>
                </a:solidFill>
                <a:latin typeface="Calibri"/>
                <a:cs typeface="Calibri"/>
              </a:rPr>
              <a:t>Presales </a:t>
            </a:r>
            <a:r>
              <a:rPr sz="1400" spc="-30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D0D0D"/>
                </a:solidFill>
                <a:latin typeface="Calibri"/>
                <a:cs typeface="Calibri"/>
              </a:rPr>
              <a:t>Oracle Exadata</a:t>
            </a:r>
            <a:r>
              <a:rPr sz="1400" spc="1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Database</a:t>
            </a:r>
            <a:r>
              <a:rPr sz="140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Machine</a:t>
            </a:r>
            <a:r>
              <a:rPr sz="1400" spc="1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D0D0D"/>
                </a:solidFill>
                <a:latin typeface="Calibri"/>
                <a:cs typeface="Calibri"/>
              </a:rPr>
              <a:t>- </a:t>
            </a:r>
            <a:r>
              <a:rPr sz="1400" spc="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D0D0D"/>
                </a:solidFill>
                <a:latin typeface="Calibri"/>
                <a:cs typeface="Calibri"/>
              </a:rPr>
              <a:t>MySQL</a:t>
            </a:r>
            <a:r>
              <a:rPr sz="1400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D0D0D"/>
                </a:solidFill>
                <a:latin typeface="Calibri"/>
                <a:cs typeface="Calibri"/>
              </a:rPr>
              <a:t>8 Sales</a:t>
            </a:r>
            <a:r>
              <a:rPr sz="1400" spc="-2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D0D0D"/>
                </a:solidFill>
                <a:latin typeface="Calibri"/>
                <a:cs typeface="Calibri"/>
              </a:rPr>
              <a:t>&amp;</a:t>
            </a: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 Presales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0D0D0D"/>
                </a:solidFill>
                <a:latin typeface="Calibri"/>
                <a:cs typeface="Calibri"/>
              </a:rPr>
              <a:t>Oracle </a:t>
            </a: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Cloud </a:t>
            </a:r>
            <a:r>
              <a:rPr sz="1400" spc="-10" dirty="0">
                <a:solidFill>
                  <a:srgbClr val="0D0D0D"/>
                </a:solidFill>
                <a:latin typeface="Calibri"/>
                <a:cs typeface="Calibri"/>
              </a:rPr>
              <a:t>Platform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0D0D0D"/>
                </a:solidFill>
                <a:latin typeface="Calibri"/>
                <a:cs typeface="Calibri"/>
              </a:rPr>
              <a:t>Oracle </a:t>
            </a:r>
            <a:r>
              <a:rPr sz="1400" spc="-25" dirty="0">
                <a:solidFill>
                  <a:srgbClr val="0D0D0D"/>
                </a:solidFill>
                <a:latin typeface="Calibri"/>
                <a:cs typeface="Calibri"/>
              </a:rPr>
              <a:t>SPARC</a:t>
            </a:r>
            <a:r>
              <a:rPr sz="1400" spc="-2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Servers</a:t>
            </a:r>
            <a:r>
              <a:rPr sz="1400" spc="-1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D0D0D"/>
                </a:solidFill>
                <a:latin typeface="Calibri"/>
                <a:cs typeface="Calibri"/>
              </a:rPr>
              <a:t>–</a:t>
            </a:r>
            <a:r>
              <a:rPr sz="1400" spc="-1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D0D0D"/>
                </a:solidFill>
                <a:latin typeface="Calibri"/>
                <a:cs typeface="Calibri"/>
              </a:rPr>
              <a:t>Sale </a:t>
            </a: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Presales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5226" y="3191001"/>
            <a:ext cx="1776095" cy="1092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solidFill>
                  <a:srgbClr val="0D0D0D"/>
                </a:solidFill>
                <a:latin typeface="Calibri"/>
                <a:cs typeface="Calibri"/>
              </a:rPr>
              <a:t>VMWARE</a:t>
            </a:r>
            <a:endParaRPr sz="1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400" spc="-10" dirty="0">
                <a:solidFill>
                  <a:srgbClr val="0D0D0D"/>
                </a:solidFill>
                <a:latin typeface="Calibri"/>
                <a:cs typeface="Calibri"/>
              </a:rPr>
              <a:t>VMware VCP (Academy) </a:t>
            </a:r>
            <a:r>
              <a:rPr sz="1400" spc="-30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D0D0D"/>
                </a:solidFill>
                <a:latin typeface="Calibri"/>
                <a:cs typeface="Calibri"/>
              </a:rPr>
              <a:t>VMware</a:t>
            </a:r>
            <a:r>
              <a:rPr sz="1400" spc="-1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NSX</a:t>
            </a:r>
            <a:endParaRPr sz="1400">
              <a:latin typeface="Calibri"/>
              <a:cs typeface="Calibri"/>
            </a:endParaRPr>
          </a:p>
          <a:p>
            <a:pPr marL="12700" marR="540385">
              <a:lnSpc>
                <a:spcPct val="100000"/>
              </a:lnSpc>
            </a:pPr>
            <a:r>
              <a:rPr sz="1400" spc="-10" dirty="0">
                <a:solidFill>
                  <a:srgbClr val="0D0D0D"/>
                </a:solidFill>
                <a:latin typeface="Calibri"/>
                <a:cs typeface="Calibri"/>
              </a:rPr>
              <a:t>VMware</a:t>
            </a:r>
            <a:r>
              <a:rPr sz="1400" spc="-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D0D0D"/>
                </a:solidFill>
                <a:latin typeface="Calibri"/>
                <a:cs typeface="Calibri"/>
              </a:rPr>
              <a:t>Horizon </a:t>
            </a:r>
            <a:r>
              <a:rPr sz="1400" spc="-30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D0D0D"/>
                </a:solidFill>
                <a:latin typeface="Calibri"/>
                <a:cs typeface="Calibri"/>
              </a:rPr>
              <a:t>VMware</a:t>
            </a:r>
            <a:r>
              <a:rPr sz="1400" spc="-2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D0D0D"/>
                </a:solidFill>
                <a:latin typeface="Calibri"/>
                <a:cs typeface="Calibri"/>
              </a:rPr>
              <a:t>VTSP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5226" y="4684902"/>
            <a:ext cx="4293235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0D0D0D"/>
                </a:solidFill>
                <a:latin typeface="Calibri"/>
                <a:cs typeface="Calibri"/>
              </a:rPr>
              <a:t>MICROSOFT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MCTS</a:t>
            </a:r>
            <a:r>
              <a:rPr sz="1400" spc="-2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D0D0D"/>
                </a:solidFill>
                <a:latin typeface="Calibri"/>
                <a:cs typeface="Calibri"/>
              </a:rPr>
              <a:t>–</a:t>
            </a:r>
            <a:r>
              <a:rPr sz="1400" spc="-3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Virtualization</a:t>
            </a:r>
            <a:endParaRPr sz="1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Microsoft </a:t>
            </a:r>
            <a:r>
              <a:rPr sz="1400" dirty="0">
                <a:solidFill>
                  <a:srgbClr val="0D0D0D"/>
                </a:solidFill>
                <a:latin typeface="Calibri"/>
                <a:cs typeface="Calibri"/>
              </a:rPr>
              <a:t>Certified </a:t>
            </a: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Professional </a:t>
            </a:r>
            <a:r>
              <a:rPr sz="1400" spc="-10" dirty="0">
                <a:solidFill>
                  <a:srgbClr val="0D0D0D"/>
                </a:solidFill>
                <a:latin typeface="Calibri"/>
                <a:cs typeface="Calibri"/>
              </a:rPr>
              <a:t>System </a:t>
            </a: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Engineer </a:t>
            </a:r>
            <a:r>
              <a:rPr sz="1400" dirty="0">
                <a:solidFill>
                  <a:srgbClr val="0D0D0D"/>
                </a:solidFill>
                <a:latin typeface="Calibri"/>
                <a:cs typeface="Calibri"/>
              </a:rPr>
              <a:t>+ </a:t>
            </a:r>
            <a:r>
              <a:rPr sz="1400" spc="-10" dirty="0">
                <a:solidFill>
                  <a:srgbClr val="0D0D0D"/>
                </a:solidFill>
                <a:latin typeface="Calibri"/>
                <a:cs typeface="Calibri"/>
              </a:rPr>
              <a:t>Internet </a:t>
            </a:r>
            <a:r>
              <a:rPr sz="1400" spc="-30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Microsoft</a:t>
            </a:r>
            <a:r>
              <a:rPr sz="1400" spc="-2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D0D0D"/>
                </a:solidFill>
                <a:latin typeface="Calibri"/>
                <a:cs typeface="Calibri"/>
              </a:rPr>
              <a:t>Certified </a:t>
            </a:r>
            <a:r>
              <a:rPr sz="1400" spc="-10" dirty="0">
                <a:solidFill>
                  <a:srgbClr val="0D0D0D"/>
                </a:solidFill>
                <a:latin typeface="Calibri"/>
                <a:cs typeface="Calibri"/>
              </a:rPr>
              <a:t>System</a:t>
            </a:r>
            <a:r>
              <a:rPr sz="1400" spc="-2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D0D0D"/>
                </a:solidFill>
                <a:latin typeface="Calibri"/>
                <a:cs typeface="Calibri"/>
              </a:rPr>
              <a:t>Administrator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96990" y="1525015"/>
            <a:ext cx="3315335" cy="1733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libri"/>
                <a:cs typeface="Calibri"/>
              </a:rPr>
              <a:t>CCNP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R&amp;S</a:t>
            </a:r>
            <a:endParaRPr sz="1400">
              <a:latin typeface="Calibri"/>
              <a:cs typeface="Calibri"/>
            </a:endParaRPr>
          </a:p>
          <a:p>
            <a:pPr marL="12700" marR="313055">
              <a:lnSpc>
                <a:spcPct val="100000"/>
              </a:lnSpc>
            </a:pPr>
            <a:r>
              <a:rPr sz="1400" spc="-5" dirty="0">
                <a:latin typeface="Calibri"/>
                <a:cs typeface="Calibri"/>
              </a:rPr>
              <a:t>Cisco Express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Foundation</a:t>
            </a:r>
            <a:r>
              <a:rPr sz="1400" dirty="0">
                <a:latin typeface="Calibri"/>
                <a:cs typeface="Calibri"/>
              </a:rPr>
              <a:t> Field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Specialist 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Cisco </a:t>
            </a:r>
            <a:r>
              <a:rPr sz="1400" dirty="0">
                <a:latin typeface="Calibri"/>
                <a:cs typeface="Calibri"/>
              </a:rPr>
              <a:t>Certified </a:t>
            </a:r>
            <a:r>
              <a:rPr sz="1400" spc="-5" dirty="0">
                <a:latin typeface="Calibri"/>
                <a:cs typeface="Calibri"/>
              </a:rPr>
              <a:t>Network Associate (CCNA) </a:t>
            </a:r>
            <a:r>
              <a:rPr sz="1400" spc="-30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Cisco </a:t>
            </a:r>
            <a:r>
              <a:rPr sz="1400" dirty="0">
                <a:latin typeface="Calibri"/>
                <a:cs typeface="Calibri"/>
              </a:rPr>
              <a:t>Certified </a:t>
            </a:r>
            <a:r>
              <a:rPr sz="1400" spc="-5" dirty="0">
                <a:latin typeface="Calibri"/>
                <a:cs typeface="Calibri"/>
              </a:rPr>
              <a:t>Design Associate </a:t>
            </a:r>
            <a:r>
              <a:rPr sz="1400" spc="-10" dirty="0">
                <a:latin typeface="Calibri"/>
                <a:cs typeface="Calibri"/>
              </a:rPr>
              <a:t>(CCDA) </a:t>
            </a:r>
            <a:r>
              <a:rPr sz="1400" spc="-5" dirty="0">
                <a:latin typeface="Calibri"/>
                <a:cs typeface="Calibri"/>
              </a:rPr>
              <a:t> Cisco </a:t>
            </a:r>
            <a:r>
              <a:rPr sz="1400" spc="-10" dirty="0">
                <a:latin typeface="Calibri"/>
                <a:cs typeface="Calibri"/>
              </a:rPr>
              <a:t>Firewall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Specialist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(CS-CFWS)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alibri"/>
                <a:cs typeface="Calibri"/>
              </a:rPr>
              <a:t>Cisco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IPS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Specialist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(CS-CIPSS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)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alibri"/>
                <a:cs typeface="Calibri"/>
              </a:rPr>
              <a:t>Cisco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Info </a:t>
            </a:r>
            <a:r>
              <a:rPr sz="1400" spc="-10" dirty="0">
                <a:latin typeface="Calibri"/>
                <a:cs typeface="Calibri"/>
              </a:rPr>
              <a:t>Secure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Specialist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(CS-CISECS)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alibri"/>
                <a:cs typeface="Calibri"/>
              </a:rPr>
              <a:t>Cisco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Routing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&amp;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Switching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Solutions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Specialist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8767" y="968074"/>
            <a:ext cx="7589520" cy="58356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1600" spc="-10" dirty="0">
                <a:solidFill>
                  <a:srgbClr val="0D0D0D"/>
                </a:solidFill>
                <a:latin typeface="Calibri"/>
                <a:cs typeface="Calibri"/>
              </a:rPr>
              <a:t>Awan</a:t>
            </a:r>
            <a:r>
              <a:rPr sz="160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Calibri"/>
                <a:cs typeface="Calibri"/>
              </a:rPr>
              <a:t>Distribution</a:t>
            </a:r>
            <a:r>
              <a:rPr sz="1600" spc="-3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0D0D0D"/>
                </a:solidFill>
                <a:latin typeface="Calibri"/>
                <a:cs typeface="Calibri"/>
              </a:rPr>
              <a:t>have</a:t>
            </a:r>
            <a:r>
              <a:rPr sz="160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Calibri"/>
                <a:cs typeface="Calibri"/>
              </a:rPr>
              <a:t>technically</a:t>
            </a:r>
            <a:r>
              <a:rPr sz="1600" spc="-3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Calibri"/>
                <a:cs typeface="Calibri"/>
              </a:rPr>
              <a:t>qualified</a:t>
            </a:r>
            <a:r>
              <a:rPr sz="1600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Calibri"/>
                <a:cs typeface="Calibri"/>
              </a:rPr>
              <a:t>resources</a:t>
            </a:r>
            <a:r>
              <a:rPr sz="1600" spc="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Calibri"/>
                <a:cs typeface="Calibri"/>
              </a:rPr>
              <a:t>holding</a:t>
            </a:r>
            <a:r>
              <a:rPr sz="1600" spc="-2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Calibri"/>
                <a:cs typeface="Calibri"/>
              </a:rPr>
              <a:t>below</a:t>
            </a:r>
            <a:r>
              <a:rPr sz="1600" spc="2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Calibri"/>
                <a:cs typeface="Calibri"/>
              </a:rPr>
              <a:t>certification</a:t>
            </a:r>
            <a:r>
              <a:rPr sz="1600" spc="-1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Calibri"/>
                <a:cs typeface="Calibri"/>
              </a:rPr>
              <a:t>portfolio</a:t>
            </a:r>
            <a:r>
              <a:rPr sz="1600" spc="1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Calibri"/>
                <a:cs typeface="Calibri"/>
              </a:rPr>
              <a:t>:</a:t>
            </a:r>
            <a:endParaRPr sz="1600">
              <a:latin typeface="Calibri"/>
              <a:cs typeface="Calibri"/>
            </a:endParaRPr>
          </a:p>
          <a:p>
            <a:pPr marR="1181735" algn="r">
              <a:lnSpc>
                <a:spcPct val="100000"/>
              </a:lnSpc>
              <a:spcBef>
                <a:spcPts val="375"/>
              </a:spcBef>
            </a:pPr>
            <a:r>
              <a:rPr sz="1400" b="1" spc="-5" dirty="0">
                <a:latin typeface="Calibri"/>
                <a:cs typeface="Calibri"/>
              </a:rPr>
              <a:t>CISCO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96990" y="3445890"/>
            <a:ext cx="4575175" cy="879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Calibri"/>
                <a:cs typeface="Calibri"/>
              </a:rPr>
              <a:t>IBM</a:t>
            </a:r>
            <a:endParaRPr sz="1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400" spc="-10" dirty="0">
                <a:latin typeface="Calibri"/>
                <a:cs typeface="Calibri"/>
              </a:rPr>
              <a:t>Power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Systems </a:t>
            </a:r>
            <a:r>
              <a:rPr sz="1400" dirty="0">
                <a:latin typeface="Calibri"/>
                <a:cs typeface="Calibri"/>
              </a:rPr>
              <a:t>with</a:t>
            </a:r>
            <a:r>
              <a:rPr sz="1400" spc="-10" dirty="0">
                <a:latin typeface="Calibri"/>
                <a:cs typeface="Calibri"/>
              </a:rPr>
              <a:t> Power8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Enterprise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Technical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Sales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Skills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V1 </a:t>
            </a:r>
            <a:r>
              <a:rPr sz="1400" spc="-3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IBM Enterprise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Storage</a:t>
            </a:r>
            <a:r>
              <a:rPr sz="1400" spc="-20" dirty="0">
                <a:latin typeface="Calibri"/>
                <a:cs typeface="Calibri"/>
              </a:rPr>
              <a:t> Technical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Support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V4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alibri"/>
                <a:cs typeface="Calibri"/>
              </a:rPr>
              <a:t>IBM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Enterprise </a:t>
            </a:r>
            <a:r>
              <a:rPr sz="1400" spc="-10" dirty="0">
                <a:latin typeface="Calibri"/>
                <a:cs typeface="Calibri"/>
              </a:rPr>
              <a:t>Storage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Sales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V4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96990" y="4512945"/>
            <a:ext cx="201739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Calibri"/>
                <a:cs typeface="Calibri"/>
              </a:rPr>
              <a:t>SYSTIMAX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Calibri"/>
                <a:cs typeface="Calibri"/>
              </a:rPr>
              <a:t>SCS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Design and Engineering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96990" y="5153025"/>
            <a:ext cx="2978150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380615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Calibri"/>
                <a:cs typeface="Calibri"/>
              </a:rPr>
              <a:t>NE</a:t>
            </a:r>
            <a:r>
              <a:rPr sz="1400" b="1" spc="-110" dirty="0">
                <a:latin typeface="Calibri"/>
                <a:cs typeface="Calibri"/>
              </a:rPr>
              <a:t>T</a:t>
            </a:r>
            <a:r>
              <a:rPr sz="1400" b="1" dirty="0">
                <a:latin typeface="Calibri"/>
                <a:cs typeface="Calibri"/>
              </a:rPr>
              <a:t>APP  </a:t>
            </a:r>
            <a:r>
              <a:rPr sz="1400" dirty="0">
                <a:latin typeface="Calibri"/>
                <a:cs typeface="Calibri"/>
              </a:rPr>
              <a:t>NASP 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NATSP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Calibri"/>
                <a:cs typeface="Calibri"/>
              </a:rPr>
              <a:t>Presales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System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Engineer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Data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Ontap</a:t>
            </a:r>
            <a:r>
              <a:rPr sz="1400" dirty="0">
                <a:latin typeface="Calibri"/>
                <a:cs typeface="Calibri"/>
              </a:rPr>
              <a:t> 9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6447" y="6167713"/>
            <a:ext cx="1044219" cy="58216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48871" y="6356603"/>
            <a:ext cx="643255" cy="501650"/>
          </a:xfrm>
          <a:custGeom>
            <a:avLst/>
            <a:gdLst/>
            <a:ahLst/>
            <a:cxnLst/>
            <a:rect l="l" t="t" r="r" b="b"/>
            <a:pathLst>
              <a:path w="643254" h="501650">
                <a:moveTo>
                  <a:pt x="643127" y="0"/>
                </a:moveTo>
                <a:lnTo>
                  <a:pt x="83566" y="0"/>
                </a:lnTo>
                <a:lnTo>
                  <a:pt x="0" y="83566"/>
                </a:lnTo>
                <a:lnTo>
                  <a:pt x="0" y="501395"/>
                </a:lnTo>
                <a:lnTo>
                  <a:pt x="643127" y="501395"/>
                </a:lnTo>
                <a:lnTo>
                  <a:pt x="643127" y="0"/>
                </a:lnTo>
                <a:close/>
              </a:path>
            </a:pathLst>
          </a:custGeom>
          <a:solidFill>
            <a:srgbClr val="2E33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1276" y="240233"/>
            <a:ext cx="92608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Awan</a:t>
            </a:r>
            <a:r>
              <a:rPr sz="3700" spc="-5" dirty="0"/>
              <a:t> Distribution</a:t>
            </a:r>
            <a:r>
              <a:rPr sz="3700" spc="45" dirty="0"/>
              <a:t> </a:t>
            </a:r>
            <a:r>
              <a:rPr sz="3700" spc="-5" dirty="0"/>
              <a:t>Certified</a:t>
            </a:r>
            <a:r>
              <a:rPr sz="3700" spc="30" dirty="0"/>
              <a:t> </a:t>
            </a:r>
            <a:r>
              <a:rPr sz="3700" spc="-20" dirty="0"/>
              <a:t>Resources</a:t>
            </a:r>
            <a:r>
              <a:rPr sz="3700" spc="5" dirty="0"/>
              <a:t> </a:t>
            </a:r>
            <a:r>
              <a:rPr sz="3700" spc="-15" dirty="0"/>
              <a:t>Portfolio</a:t>
            </a:r>
            <a:endParaRPr sz="3700"/>
          </a:p>
        </p:txBody>
      </p:sp>
      <p:grpSp>
        <p:nvGrpSpPr>
          <p:cNvPr id="4" name="object 4"/>
          <p:cNvGrpSpPr/>
          <p:nvPr/>
        </p:nvGrpSpPr>
        <p:grpSpPr>
          <a:xfrm>
            <a:off x="340309" y="810086"/>
            <a:ext cx="10180320" cy="82550"/>
            <a:chOff x="340309" y="810086"/>
            <a:chExt cx="10180320" cy="82550"/>
          </a:xfrm>
        </p:grpSpPr>
        <p:sp>
          <p:nvSpPr>
            <p:cNvPr id="5" name="object 5"/>
            <p:cNvSpPr/>
            <p:nvPr/>
          </p:nvSpPr>
          <p:spPr>
            <a:xfrm>
              <a:off x="1633296" y="816182"/>
              <a:ext cx="8881110" cy="70485"/>
            </a:xfrm>
            <a:custGeom>
              <a:avLst/>
              <a:gdLst/>
              <a:ahLst/>
              <a:cxnLst/>
              <a:rect l="l" t="t" r="r" b="b"/>
              <a:pathLst>
                <a:path w="8881110" h="70484">
                  <a:moveTo>
                    <a:pt x="0" y="69896"/>
                  </a:moveTo>
                  <a:lnTo>
                    <a:pt x="8880665" y="69896"/>
                  </a:lnTo>
                  <a:lnTo>
                    <a:pt x="8880665" y="0"/>
                  </a:lnTo>
                  <a:lnTo>
                    <a:pt x="0" y="0"/>
                  </a:lnTo>
                  <a:lnTo>
                    <a:pt x="0" y="698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10195" y="816182"/>
              <a:ext cx="9304020" cy="70485"/>
            </a:xfrm>
            <a:custGeom>
              <a:avLst/>
              <a:gdLst/>
              <a:ahLst/>
              <a:cxnLst/>
              <a:rect l="l" t="t" r="r" b="b"/>
              <a:pathLst>
                <a:path w="9304020" h="70484">
                  <a:moveTo>
                    <a:pt x="0" y="69896"/>
                  </a:moveTo>
                  <a:lnTo>
                    <a:pt x="9303766" y="69896"/>
                  </a:lnTo>
                  <a:lnTo>
                    <a:pt x="9303766" y="0"/>
                  </a:lnTo>
                  <a:lnTo>
                    <a:pt x="0" y="0"/>
                  </a:lnTo>
                  <a:lnTo>
                    <a:pt x="0" y="69896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6405" y="816182"/>
              <a:ext cx="1287145" cy="70485"/>
            </a:xfrm>
            <a:custGeom>
              <a:avLst/>
              <a:gdLst/>
              <a:ahLst/>
              <a:cxnLst/>
              <a:rect l="l" t="t" r="r" b="b"/>
              <a:pathLst>
                <a:path w="1287145" h="70484">
                  <a:moveTo>
                    <a:pt x="1286891" y="0"/>
                  </a:moveTo>
                  <a:lnTo>
                    <a:pt x="0" y="0"/>
                  </a:lnTo>
                  <a:lnTo>
                    <a:pt x="0" y="69896"/>
                  </a:lnTo>
                  <a:lnTo>
                    <a:pt x="1286891" y="69896"/>
                  </a:lnTo>
                  <a:lnTo>
                    <a:pt x="128689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6405" y="816182"/>
              <a:ext cx="1287145" cy="70485"/>
            </a:xfrm>
            <a:custGeom>
              <a:avLst/>
              <a:gdLst/>
              <a:ahLst/>
              <a:cxnLst/>
              <a:rect l="l" t="t" r="r" b="b"/>
              <a:pathLst>
                <a:path w="1287145" h="70484">
                  <a:moveTo>
                    <a:pt x="0" y="69896"/>
                  </a:moveTo>
                  <a:lnTo>
                    <a:pt x="1286891" y="69896"/>
                  </a:lnTo>
                  <a:lnTo>
                    <a:pt x="1286891" y="0"/>
                  </a:lnTo>
                  <a:lnTo>
                    <a:pt x="0" y="0"/>
                  </a:lnTo>
                  <a:lnTo>
                    <a:pt x="0" y="69896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38708" y="1435988"/>
            <a:ext cx="349694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D0D0D"/>
                </a:solidFill>
                <a:latin typeface="Calibri"/>
                <a:cs typeface="Calibri"/>
              </a:rPr>
              <a:t>RED</a:t>
            </a:r>
            <a:r>
              <a:rPr sz="1400" b="1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b="1" spc="-35" dirty="0">
                <a:solidFill>
                  <a:srgbClr val="0D0D0D"/>
                </a:solidFill>
                <a:latin typeface="Calibri"/>
                <a:cs typeface="Calibri"/>
              </a:rPr>
              <a:t>HAT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alibri"/>
                <a:cs typeface="Calibri"/>
              </a:rPr>
              <a:t>Red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Hat Sales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Specialist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5" dirty="0">
                <a:latin typeface="Calibri"/>
                <a:cs typeface="Calibri"/>
              </a:rPr>
              <a:t> Virtualization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alibri"/>
                <a:cs typeface="Calibri"/>
              </a:rPr>
              <a:t>Red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Hat</a:t>
            </a:r>
            <a:r>
              <a:rPr sz="1400" dirty="0">
                <a:latin typeface="Calibri"/>
                <a:cs typeface="Calibri"/>
              </a:rPr>
              <a:t> Sales </a:t>
            </a:r>
            <a:r>
              <a:rPr sz="1400" spc="-5" dirty="0">
                <a:latin typeface="Calibri"/>
                <a:cs typeface="Calibri"/>
              </a:rPr>
              <a:t>Engineer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Specialist </a:t>
            </a:r>
            <a:r>
              <a:rPr sz="1400" dirty="0">
                <a:latin typeface="Calibri"/>
                <a:cs typeface="Calibri"/>
              </a:rPr>
              <a:t>- </a:t>
            </a:r>
            <a:r>
              <a:rPr sz="1400" spc="-5" dirty="0">
                <a:latin typeface="Calibri"/>
                <a:cs typeface="Calibri"/>
              </a:rPr>
              <a:t>Virtualization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8708" y="2289810"/>
            <a:ext cx="3111500" cy="1306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D0D0D"/>
                </a:solidFill>
                <a:latin typeface="Calibri"/>
                <a:cs typeface="Calibri"/>
              </a:rPr>
              <a:t>CITRIX</a:t>
            </a:r>
            <a:endParaRPr sz="1400">
              <a:latin typeface="Calibri"/>
              <a:cs typeface="Calibri"/>
            </a:endParaRPr>
          </a:p>
          <a:p>
            <a:pPr marL="12700" marR="325755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Citrix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Certified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Sales</a:t>
            </a:r>
            <a:r>
              <a:rPr sz="1400" spc="30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Professional 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D0D0D"/>
                </a:solidFill>
                <a:latin typeface="Calibri"/>
                <a:cs typeface="Calibri"/>
              </a:rPr>
              <a:t>Citrix Certified </a:t>
            </a: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Associate </a:t>
            </a:r>
            <a:r>
              <a:rPr sz="1400" dirty="0">
                <a:solidFill>
                  <a:srgbClr val="0D0D0D"/>
                </a:solidFill>
                <a:latin typeface="Calibri"/>
                <a:cs typeface="Calibri"/>
              </a:rPr>
              <a:t>- </a:t>
            </a:r>
            <a:r>
              <a:rPr sz="1400" spc="-10" dirty="0">
                <a:solidFill>
                  <a:srgbClr val="0D0D0D"/>
                </a:solidFill>
                <a:latin typeface="Calibri"/>
                <a:cs typeface="Calibri"/>
              </a:rPr>
              <a:t>XenDesktop </a:t>
            </a:r>
            <a:r>
              <a:rPr sz="1400" spc="-30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D0D0D"/>
                </a:solidFill>
                <a:latin typeface="Calibri"/>
                <a:cs typeface="Calibri"/>
              </a:rPr>
              <a:t>Citrix Certified </a:t>
            </a: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Associate </a:t>
            </a:r>
            <a:r>
              <a:rPr sz="1400" dirty="0">
                <a:solidFill>
                  <a:srgbClr val="0D0D0D"/>
                </a:solidFill>
                <a:latin typeface="Calibri"/>
                <a:cs typeface="Calibri"/>
              </a:rPr>
              <a:t>- </a:t>
            </a: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XenMobile </a:t>
            </a:r>
            <a:r>
              <a:rPr sz="1400" dirty="0">
                <a:solidFill>
                  <a:srgbClr val="0D0D0D"/>
                </a:solidFill>
                <a:latin typeface="Calibri"/>
                <a:cs typeface="Calibri"/>
              </a:rPr>
              <a:t> Citrix Certified</a:t>
            </a: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 Expert</a:t>
            </a:r>
            <a:r>
              <a:rPr sz="1400" spc="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D0D0D"/>
                </a:solidFill>
                <a:latin typeface="Calibri"/>
                <a:cs typeface="Calibri"/>
              </a:rPr>
              <a:t>-</a:t>
            </a:r>
            <a:r>
              <a:rPr sz="1400" spc="-2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D0D0D"/>
                </a:solidFill>
                <a:latin typeface="Calibri"/>
                <a:cs typeface="Calibri"/>
              </a:rPr>
              <a:t>V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0D0D0D"/>
                </a:solidFill>
                <a:latin typeface="Calibri"/>
                <a:cs typeface="Calibri"/>
              </a:rPr>
              <a:t>Citrix Certified</a:t>
            </a:r>
            <a:r>
              <a:rPr sz="1400" spc="-1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Professional</a:t>
            </a:r>
            <a:r>
              <a:rPr sz="1400" spc="-1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D0D0D"/>
                </a:solidFill>
                <a:latin typeface="Calibri"/>
                <a:cs typeface="Calibri"/>
              </a:rPr>
              <a:t>–</a:t>
            </a:r>
            <a:r>
              <a:rPr sz="1400" spc="-2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D0D0D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(NetScaler)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8708" y="3783584"/>
            <a:ext cx="3212465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0D0D0D"/>
                </a:solidFill>
                <a:latin typeface="Calibri"/>
                <a:cs typeface="Calibri"/>
              </a:rPr>
              <a:t>DELLEMC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SE:</a:t>
            </a:r>
            <a:r>
              <a:rPr sz="1400" spc="-1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Enterprise</a:t>
            </a:r>
            <a:r>
              <a:rPr sz="140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D0D0D"/>
                </a:solidFill>
                <a:latin typeface="Calibri"/>
                <a:cs typeface="Calibri"/>
              </a:rPr>
              <a:t>Storage</a:t>
            </a:r>
            <a:r>
              <a:rPr sz="1400" spc="-2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Credential</a:t>
            </a:r>
            <a:r>
              <a:rPr sz="1400" spc="2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2017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SE:</a:t>
            </a:r>
            <a:r>
              <a:rPr sz="1400" spc="-1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Rack</a:t>
            </a:r>
            <a:r>
              <a:rPr sz="1400" spc="-1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140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0D0D0D"/>
                </a:solidFill>
                <a:latin typeface="Calibri"/>
                <a:cs typeface="Calibri"/>
              </a:rPr>
              <a:t>Tower</a:t>
            </a:r>
            <a:r>
              <a:rPr sz="1400" spc="-2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Server</a:t>
            </a:r>
            <a:r>
              <a:rPr sz="1400" spc="-1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Credential</a:t>
            </a:r>
            <a:r>
              <a:rPr sz="1400" spc="2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2017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SE:</a:t>
            </a:r>
            <a:r>
              <a:rPr sz="1400" spc="-10" dirty="0">
                <a:solidFill>
                  <a:srgbClr val="0D0D0D"/>
                </a:solidFill>
                <a:latin typeface="Calibri"/>
                <a:cs typeface="Calibri"/>
              </a:rPr>
              <a:t> Data Center</a:t>
            </a:r>
            <a:r>
              <a:rPr sz="1400" spc="2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Networking</a:t>
            </a:r>
            <a:r>
              <a:rPr sz="1400" spc="-2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D0D0D"/>
                </a:solidFill>
                <a:latin typeface="Calibri"/>
                <a:cs typeface="Calibri"/>
              </a:rPr>
              <a:t>Credential</a:t>
            </a:r>
            <a:r>
              <a:rPr sz="1400" spc="3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2017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8708" y="4850638"/>
            <a:ext cx="359410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0D0D0D"/>
                </a:solidFill>
                <a:latin typeface="Calibri"/>
                <a:cs typeface="Calibri"/>
              </a:rPr>
              <a:t>FORTINET</a:t>
            </a:r>
            <a:endParaRPr sz="1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solidFill>
                  <a:srgbClr val="0D0D0D"/>
                </a:solidFill>
                <a:latin typeface="Calibri"/>
                <a:cs typeface="Calibri"/>
              </a:rPr>
              <a:t>Fortinet</a:t>
            </a:r>
            <a:r>
              <a:rPr sz="1400" spc="1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D0D0D"/>
                </a:solidFill>
                <a:latin typeface="Calibri"/>
                <a:cs typeface="Calibri"/>
              </a:rPr>
              <a:t>Certified</a:t>
            </a:r>
            <a:r>
              <a:rPr sz="1400" spc="2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Network</a:t>
            </a:r>
            <a:r>
              <a:rPr sz="1400" spc="-2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Security</a:t>
            </a:r>
            <a:r>
              <a:rPr sz="1400" spc="1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D0D0D"/>
                </a:solidFill>
                <a:latin typeface="Calibri"/>
                <a:cs typeface="Calibri"/>
              </a:rPr>
              <a:t>Administrator </a:t>
            </a:r>
            <a:r>
              <a:rPr sz="1400" spc="-30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D0D0D"/>
                </a:solidFill>
                <a:latin typeface="Calibri"/>
                <a:cs typeface="Calibri"/>
              </a:rPr>
              <a:t>Fortinet</a:t>
            </a:r>
            <a:r>
              <a:rPr sz="1400" dirty="0">
                <a:solidFill>
                  <a:srgbClr val="0D0D0D"/>
                </a:solidFill>
                <a:latin typeface="Calibri"/>
                <a:cs typeface="Calibri"/>
              </a:rPr>
              <a:t> Certified</a:t>
            </a:r>
            <a:r>
              <a:rPr sz="1400" spc="1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Network</a:t>
            </a:r>
            <a:r>
              <a:rPr sz="1400" spc="-3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Security</a:t>
            </a:r>
            <a:r>
              <a:rPr sz="1400" spc="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Professional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02222" y="1502409"/>
            <a:ext cx="56705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Calibri"/>
                <a:cs typeface="Calibri"/>
              </a:rPr>
              <a:t>VE</a:t>
            </a:r>
            <a:r>
              <a:rPr sz="1400" b="1" spc="-20" dirty="0">
                <a:latin typeface="Calibri"/>
                <a:cs typeface="Calibri"/>
              </a:rPr>
              <a:t>E</a:t>
            </a:r>
            <a:r>
              <a:rPr sz="1400" b="1" dirty="0">
                <a:latin typeface="Calibri"/>
                <a:cs typeface="Calibri"/>
              </a:rPr>
              <a:t>AM  </a:t>
            </a:r>
            <a:r>
              <a:rPr sz="1400" dirty="0">
                <a:latin typeface="Calibri"/>
                <a:cs typeface="Calibri"/>
              </a:rPr>
              <a:t>VMSP 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VMTSP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5414" y="1025398"/>
            <a:ext cx="753808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0D0D0D"/>
                </a:solidFill>
                <a:latin typeface="Calibri"/>
                <a:cs typeface="Calibri"/>
              </a:rPr>
              <a:t>Awan</a:t>
            </a:r>
            <a:r>
              <a:rPr sz="1600" spc="-5" dirty="0">
                <a:solidFill>
                  <a:srgbClr val="0D0D0D"/>
                </a:solidFill>
                <a:latin typeface="Calibri"/>
                <a:cs typeface="Calibri"/>
              </a:rPr>
              <a:t> Distribution</a:t>
            </a:r>
            <a:r>
              <a:rPr sz="1600" spc="-3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0D0D0D"/>
                </a:solidFill>
                <a:latin typeface="Calibri"/>
                <a:cs typeface="Calibri"/>
              </a:rPr>
              <a:t>have</a:t>
            </a:r>
            <a:r>
              <a:rPr sz="160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Calibri"/>
                <a:cs typeface="Calibri"/>
              </a:rPr>
              <a:t>technically</a:t>
            </a:r>
            <a:r>
              <a:rPr sz="1600" spc="-3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Calibri"/>
                <a:cs typeface="Calibri"/>
              </a:rPr>
              <a:t>qualified</a:t>
            </a:r>
            <a:r>
              <a:rPr sz="1600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Calibri"/>
                <a:cs typeface="Calibri"/>
              </a:rPr>
              <a:t>resources</a:t>
            </a:r>
            <a:r>
              <a:rPr sz="1600" spc="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Calibri"/>
                <a:cs typeface="Calibri"/>
              </a:rPr>
              <a:t>holding</a:t>
            </a:r>
            <a:r>
              <a:rPr sz="1600" spc="-2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Calibri"/>
                <a:cs typeface="Calibri"/>
              </a:rPr>
              <a:t>below</a:t>
            </a:r>
            <a:r>
              <a:rPr sz="1600" spc="2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Calibri"/>
                <a:cs typeface="Calibri"/>
              </a:rPr>
              <a:t>certification</a:t>
            </a:r>
            <a:r>
              <a:rPr sz="1600" spc="-1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Calibri"/>
                <a:cs typeface="Calibri"/>
              </a:rPr>
              <a:t>portfolio.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02222" y="2595499"/>
            <a:ext cx="2331085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D0D0D"/>
                </a:solidFill>
                <a:latin typeface="Calibri"/>
                <a:cs typeface="Calibri"/>
              </a:rPr>
              <a:t>SUSE</a:t>
            </a:r>
            <a:endParaRPr sz="14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1400" dirty="0">
                <a:solidFill>
                  <a:srgbClr val="0D0D0D"/>
                </a:solidFill>
                <a:latin typeface="Calibri"/>
                <a:cs typeface="Calibri"/>
              </a:rPr>
              <a:t>Certified</a:t>
            </a:r>
            <a:r>
              <a:rPr sz="1400" spc="-3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Linux</a:t>
            </a:r>
            <a:r>
              <a:rPr sz="1400" spc="-1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Administrator</a:t>
            </a:r>
            <a:r>
              <a:rPr sz="1400" spc="-3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D0D0D"/>
                </a:solidFill>
                <a:latin typeface="Calibri"/>
                <a:cs typeface="Calibri"/>
              </a:rPr>
              <a:t>11 </a:t>
            </a:r>
            <a:r>
              <a:rPr sz="1400" spc="-30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D0D0D"/>
                </a:solidFill>
                <a:latin typeface="Calibri"/>
                <a:cs typeface="Calibri"/>
              </a:rPr>
              <a:t>Certified </a:t>
            </a: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Linux Administrator 11 </a:t>
            </a:r>
            <a:r>
              <a:rPr sz="1400" spc="-31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D0D0D"/>
                </a:solidFill>
                <a:latin typeface="Calibri"/>
                <a:cs typeface="Calibri"/>
              </a:rPr>
              <a:t>Certified</a:t>
            </a: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D0D0D"/>
                </a:solidFill>
                <a:latin typeface="Calibri"/>
                <a:cs typeface="Calibri"/>
              </a:rPr>
              <a:t>Administrator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02222" y="3662552"/>
            <a:ext cx="4813935" cy="1946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0D0D0D"/>
                </a:solidFill>
                <a:latin typeface="Calibri"/>
                <a:cs typeface="Calibri"/>
              </a:rPr>
              <a:t>HPE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HP</a:t>
            </a:r>
            <a:r>
              <a:rPr sz="1400" spc="-1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D0D0D"/>
                </a:solidFill>
                <a:latin typeface="Calibri"/>
                <a:cs typeface="Calibri"/>
              </a:rPr>
              <a:t>-</a:t>
            </a:r>
            <a:r>
              <a:rPr sz="1400" spc="-1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Server</a:t>
            </a:r>
            <a:r>
              <a:rPr sz="1400" spc="-2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Solutions</a:t>
            </a:r>
            <a:r>
              <a:rPr sz="140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V2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HP</a:t>
            </a:r>
            <a:r>
              <a:rPr sz="1400" spc="-1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Bladesystem</a:t>
            </a:r>
            <a:r>
              <a:rPr sz="1400" spc="-1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Solutions</a:t>
            </a:r>
            <a:r>
              <a:rPr sz="1400" spc="-2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Support V8</a:t>
            </a:r>
            <a:endParaRPr sz="1400">
              <a:latin typeface="Calibri"/>
              <a:cs typeface="Calibri"/>
            </a:endParaRPr>
          </a:p>
          <a:p>
            <a:pPr marL="12700" marR="1413510">
              <a:lnSpc>
                <a:spcPct val="100000"/>
              </a:lnSpc>
            </a:pPr>
            <a:r>
              <a:rPr sz="1400" dirty="0">
                <a:solidFill>
                  <a:srgbClr val="0D0D0D"/>
                </a:solidFill>
                <a:latin typeface="Calibri"/>
                <a:cs typeface="Calibri"/>
              </a:rPr>
              <a:t>HP</a:t>
            </a:r>
            <a:r>
              <a:rPr sz="1400" spc="-20" dirty="0">
                <a:solidFill>
                  <a:srgbClr val="0D0D0D"/>
                </a:solidFill>
                <a:latin typeface="Calibri"/>
                <a:cs typeface="Calibri"/>
              </a:rPr>
              <a:t> Technical</a:t>
            </a:r>
            <a:r>
              <a:rPr sz="1400" spc="1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D0D0D"/>
                </a:solidFill>
                <a:latin typeface="Calibri"/>
                <a:cs typeface="Calibri"/>
              </a:rPr>
              <a:t>Certified</a:t>
            </a: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 II </a:t>
            </a:r>
            <a:r>
              <a:rPr sz="1400" dirty="0">
                <a:solidFill>
                  <a:srgbClr val="0D0D0D"/>
                </a:solidFill>
                <a:latin typeface="Calibri"/>
                <a:cs typeface="Calibri"/>
              </a:rPr>
              <a:t>-</a:t>
            </a:r>
            <a:r>
              <a:rPr sz="1400" spc="-2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0D0D0D"/>
                </a:solidFill>
                <a:latin typeface="Calibri"/>
                <a:cs typeface="Calibri"/>
              </a:rPr>
              <a:t>3PAR</a:t>
            </a:r>
            <a:r>
              <a:rPr sz="1400" spc="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D0D0D"/>
                </a:solidFill>
                <a:latin typeface="Calibri"/>
                <a:cs typeface="Calibri"/>
              </a:rPr>
              <a:t>Utility </a:t>
            </a:r>
            <a:r>
              <a:rPr sz="1400" spc="-10" dirty="0">
                <a:solidFill>
                  <a:srgbClr val="0D0D0D"/>
                </a:solidFill>
                <a:latin typeface="Calibri"/>
                <a:cs typeface="Calibri"/>
              </a:rPr>
              <a:t>Storage </a:t>
            </a: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 HP</a:t>
            </a:r>
            <a:r>
              <a:rPr sz="1400" spc="-1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0D0D0D"/>
                </a:solidFill>
                <a:latin typeface="Calibri"/>
                <a:cs typeface="Calibri"/>
              </a:rPr>
              <a:t>Technical</a:t>
            </a:r>
            <a:r>
              <a:rPr sz="1400" spc="1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D0D0D"/>
                </a:solidFill>
                <a:latin typeface="Calibri"/>
                <a:cs typeface="Calibri"/>
              </a:rPr>
              <a:t>Certified </a:t>
            </a: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II</a:t>
            </a:r>
            <a:r>
              <a:rPr sz="1400" dirty="0">
                <a:solidFill>
                  <a:srgbClr val="0D0D0D"/>
                </a:solidFill>
                <a:latin typeface="Calibri"/>
                <a:cs typeface="Calibri"/>
              </a:rPr>
              <a:t> -</a:t>
            </a:r>
            <a:r>
              <a:rPr sz="1400" spc="-1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P6000</a:t>
            </a:r>
            <a:r>
              <a:rPr sz="1400" spc="1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0D0D0D"/>
                </a:solidFill>
                <a:latin typeface="Calibri"/>
                <a:cs typeface="Calibri"/>
              </a:rPr>
              <a:t>EVA</a:t>
            </a:r>
            <a:r>
              <a:rPr sz="140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Disk</a:t>
            </a:r>
            <a:r>
              <a:rPr sz="1400" spc="-1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D0D0D"/>
                </a:solidFill>
                <a:latin typeface="Calibri"/>
                <a:cs typeface="Calibri"/>
              </a:rPr>
              <a:t>Array </a:t>
            </a:r>
            <a:r>
              <a:rPr sz="1400" spc="-30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D0D0D"/>
                </a:solidFill>
                <a:latin typeface="Calibri"/>
                <a:cs typeface="Calibri"/>
              </a:rPr>
              <a:t>APS-HP</a:t>
            </a:r>
            <a:r>
              <a:rPr sz="1400" spc="-2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P2000</a:t>
            </a:r>
            <a:r>
              <a:rPr sz="1400" spc="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D0D0D"/>
                </a:solidFill>
                <a:latin typeface="Calibri"/>
                <a:cs typeface="Calibri"/>
              </a:rPr>
              <a:t>Storageworks</a:t>
            </a:r>
            <a:r>
              <a:rPr sz="1400" spc="-2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Solutions</a:t>
            </a:r>
            <a:endParaRPr sz="1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400" dirty="0">
                <a:solidFill>
                  <a:srgbClr val="0D0D0D"/>
                </a:solidFill>
                <a:latin typeface="Calibri"/>
                <a:cs typeface="Calibri"/>
              </a:rPr>
              <a:t>HP-UX</a:t>
            </a:r>
            <a:r>
              <a:rPr sz="1400" spc="-1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11i</a:t>
            </a:r>
            <a:r>
              <a:rPr sz="1400" spc="1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V3</a:t>
            </a:r>
            <a:r>
              <a:rPr sz="1400" dirty="0">
                <a:solidFill>
                  <a:srgbClr val="0D0D0D"/>
                </a:solidFill>
                <a:latin typeface="Calibri"/>
                <a:cs typeface="Calibri"/>
              </a:rPr>
              <a:t> Certified</a:t>
            </a:r>
            <a:r>
              <a:rPr sz="1400" spc="1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D0D0D"/>
                </a:solidFill>
                <a:latin typeface="Calibri"/>
                <a:cs typeface="Calibri"/>
              </a:rPr>
              <a:t>Systems</a:t>
            </a:r>
            <a:r>
              <a:rPr sz="1400" spc="-2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Engineer</a:t>
            </a:r>
            <a:r>
              <a:rPr sz="1400" spc="2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HA</a:t>
            </a:r>
            <a:r>
              <a:rPr sz="140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(CSE High</a:t>
            </a:r>
            <a:r>
              <a:rPr sz="140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Availability) </a:t>
            </a:r>
            <a:r>
              <a:rPr sz="1400" spc="-30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D0D0D"/>
                </a:solidFill>
                <a:latin typeface="Calibri"/>
                <a:cs typeface="Calibri"/>
              </a:rPr>
              <a:t>HP-UX</a:t>
            </a:r>
            <a:r>
              <a:rPr sz="1400" spc="-2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11i</a:t>
            </a:r>
            <a:r>
              <a:rPr sz="1400" spc="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V3 </a:t>
            </a:r>
            <a:r>
              <a:rPr sz="1400" spc="-10" dirty="0">
                <a:solidFill>
                  <a:srgbClr val="0D0D0D"/>
                </a:solidFill>
                <a:latin typeface="Calibri"/>
                <a:cs typeface="Calibri"/>
              </a:rPr>
              <a:t>System</a:t>
            </a:r>
            <a:r>
              <a:rPr sz="1400" spc="-2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Administration</a:t>
            </a:r>
            <a:r>
              <a:rPr sz="140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(CSA)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HPE </a:t>
            </a:r>
            <a:r>
              <a:rPr sz="1400" spc="-10" dirty="0">
                <a:solidFill>
                  <a:srgbClr val="0D0D0D"/>
                </a:solidFill>
                <a:latin typeface="Calibri"/>
                <a:cs typeface="Calibri"/>
              </a:rPr>
              <a:t>Product</a:t>
            </a:r>
            <a:r>
              <a:rPr sz="1400" spc="-5" dirty="0">
                <a:solidFill>
                  <a:srgbClr val="0D0D0D"/>
                </a:solidFill>
                <a:latin typeface="Calibri"/>
                <a:cs typeface="Calibri"/>
              </a:rPr>
              <a:t> Certificate</a:t>
            </a:r>
            <a:r>
              <a:rPr sz="1400" spc="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D0D0D"/>
                </a:solidFill>
                <a:latin typeface="Calibri"/>
                <a:cs typeface="Calibri"/>
              </a:rPr>
              <a:t>Oneview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6447" y="6167713"/>
            <a:ext cx="1044219" cy="58216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2082A9-472A-2ABE-610C-B89442E84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" y="0"/>
            <a:ext cx="121847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055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13204" y="1312163"/>
            <a:ext cx="7386955" cy="3945890"/>
            <a:chOff x="2013204" y="1312163"/>
            <a:chExt cx="7386955" cy="39458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55748" y="2017776"/>
              <a:ext cx="6117336" cy="32400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076450" y="1375409"/>
              <a:ext cx="7076440" cy="3139440"/>
            </a:xfrm>
            <a:custGeom>
              <a:avLst/>
              <a:gdLst/>
              <a:ahLst/>
              <a:cxnLst/>
              <a:rect l="l" t="t" r="r" b="b"/>
              <a:pathLst>
                <a:path w="7076440" h="3139440">
                  <a:moveTo>
                    <a:pt x="0" y="3139440"/>
                  </a:moveTo>
                  <a:lnTo>
                    <a:pt x="7075932" y="3139440"/>
                  </a:lnTo>
                  <a:lnTo>
                    <a:pt x="7075932" y="0"/>
                  </a:lnTo>
                  <a:lnTo>
                    <a:pt x="0" y="0"/>
                  </a:lnTo>
                  <a:lnTo>
                    <a:pt x="0" y="3139440"/>
                  </a:lnTo>
                  <a:close/>
                </a:path>
              </a:pathLst>
            </a:custGeom>
            <a:ln w="1264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24556" y="1735836"/>
              <a:ext cx="6475730" cy="3046730"/>
            </a:xfrm>
            <a:custGeom>
              <a:avLst/>
              <a:gdLst/>
              <a:ahLst/>
              <a:cxnLst/>
              <a:rect l="l" t="t" r="r" b="b"/>
              <a:pathLst>
                <a:path w="6475730" h="3046729">
                  <a:moveTo>
                    <a:pt x="6475476" y="0"/>
                  </a:moveTo>
                  <a:lnTo>
                    <a:pt x="0" y="0"/>
                  </a:lnTo>
                  <a:lnTo>
                    <a:pt x="0" y="3046476"/>
                  </a:lnTo>
                  <a:lnTo>
                    <a:pt x="6475476" y="3046476"/>
                  </a:lnTo>
                  <a:lnTo>
                    <a:pt x="64754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454" y="86391"/>
            <a:ext cx="848559" cy="47339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55748" y="1735835"/>
            <a:ext cx="6533515" cy="2715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4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200">
              <a:latin typeface="Times New Roman"/>
              <a:cs typeface="Times New Roman"/>
            </a:endParaRPr>
          </a:p>
          <a:p>
            <a:pPr marL="546735" algn="ctr">
              <a:lnSpc>
                <a:spcPct val="100000"/>
              </a:lnSpc>
            </a:pPr>
            <a:r>
              <a:rPr sz="4400" spc="-5" dirty="0"/>
              <a:t>THANK</a:t>
            </a:r>
            <a:r>
              <a:rPr sz="4400" spc="-50" dirty="0"/>
              <a:t> </a:t>
            </a:r>
            <a:r>
              <a:rPr sz="4400" spc="-60" dirty="0"/>
              <a:t>YOU</a:t>
            </a:r>
            <a:endParaRPr sz="4400"/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48871" y="6356603"/>
            <a:ext cx="643255" cy="501650"/>
          </a:xfrm>
          <a:custGeom>
            <a:avLst/>
            <a:gdLst/>
            <a:ahLst/>
            <a:cxnLst/>
            <a:rect l="l" t="t" r="r" b="b"/>
            <a:pathLst>
              <a:path w="643254" h="501650">
                <a:moveTo>
                  <a:pt x="643127" y="0"/>
                </a:moveTo>
                <a:lnTo>
                  <a:pt x="83566" y="0"/>
                </a:lnTo>
                <a:lnTo>
                  <a:pt x="0" y="83566"/>
                </a:lnTo>
                <a:lnTo>
                  <a:pt x="0" y="501395"/>
                </a:lnTo>
                <a:lnTo>
                  <a:pt x="643127" y="501395"/>
                </a:lnTo>
                <a:lnTo>
                  <a:pt x="643127" y="0"/>
                </a:lnTo>
                <a:close/>
              </a:path>
            </a:pathLst>
          </a:custGeom>
          <a:solidFill>
            <a:srgbClr val="2E334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94488" y="56388"/>
            <a:ext cx="6065520" cy="6120765"/>
            <a:chOff x="94488" y="56388"/>
            <a:chExt cx="6065520" cy="61207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7464" y="1403604"/>
              <a:ext cx="4352544" cy="477316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83920" y="408431"/>
              <a:ext cx="4811395" cy="5269230"/>
            </a:xfrm>
            <a:custGeom>
              <a:avLst/>
              <a:gdLst/>
              <a:ahLst/>
              <a:cxnLst/>
              <a:rect l="l" t="t" r="r" b="b"/>
              <a:pathLst>
                <a:path w="4811395" h="5269230">
                  <a:moveTo>
                    <a:pt x="923544" y="5131803"/>
                  </a:moveTo>
                  <a:lnTo>
                    <a:pt x="247180" y="5131803"/>
                  </a:lnTo>
                  <a:lnTo>
                    <a:pt x="247180" y="5268976"/>
                  </a:lnTo>
                  <a:lnTo>
                    <a:pt x="923544" y="5268976"/>
                  </a:lnTo>
                  <a:lnTo>
                    <a:pt x="923544" y="5131803"/>
                  </a:lnTo>
                  <a:close/>
                </a:path>
                <a:path w="4811395" h="5269230">
                  <a:moveTo>
                    <a:pt x="4351020" y="0"/>
                  </a:moveTo>
                  <a:lnTo>
                    <a:pt x="0" y="0"/>
                  </a:lnTo>
                  <a:lnTo>
                    <a:pt x="0" y="821486"/>
                  </a:lnTo>
                  <a:lnTo>
                    <a:pt x="0" y="995184"/>
                  </a:lnTo>
                  <a:lnTo>
                    <a:pt x="0" y="1268564"/>
                  </a:lnTo>
                  <a:lnTo>
                    <a:pt x="0" y="4666183"/>
                  </a:lnTo>
                  <a:lnTo>
                    <a:pt x="0" y="4773168"/>
                  </a:lnTo>
                  <a:lnTo>
                    <a:pt x="4351020" y="4773168"/>
                  </a:lnTo>
                  <a:lnTo>
                    <a:pt x="4351020" y="4666183"/>
                  </a:lnTo>
                  <a:lnTo>
                    <a:pt x="4351020" y="1268564"/>
                  </a:lnTo>
                  <a:lnTo>
                    <a:pt x="4351020" y="995184"/>
                  </a:lnTo>
                  <a:lnTo>
                    <a:pt x="4351020" y="821486"/>
                  </a:lnTo>
                  <a:lnTo>
                    <a:pt x="4351020" y="0"/>
                  </a:lnTo>
                  <a:close/>
                </a:path>
                <a:path w="4811395" h="5269230">
                  <a:moveTo>
                    <a:pt x="4811141" y="841298"/>
                  </a:moveTo>
                  <a:lnTo>
                    <a:pt x="4673930" y="841298"/>
                  </a:lnTo>
                  <a:lnTo>
                    <a:pt x="4673930" y="995184"/>
                  </a:lnTo>
                  <a:lnTo>
                    <a:pt x="4811141" y="995184"/>
                  </a:lnTo>
                  <a:lnTo>
                    <a:pt x="4811141" y="8412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488" y="56388"/>
              <a:ext cx="888491" cy="5333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7464" y="1403604"/>
              <a:ext cx="4352544" cy="477316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144816" y="1092745"/>
              <a:ext cx="4564380" cy="4565015"/>
            </a:xfrm>
            <a:custGeom>
              <a:avLst/>
              <a:gdLst/>
              <a:ahLst/>
              <a:cxnLst/>
              <a:rect l="l" t="t" r="r" b="b"/>
              <a:pathLst>
                <a:path w="4564380" h="4565015">
                  <a:moveTo>
                    <a:pt x="4563961" y="0"/>
                  </a:moveTo>
                  <a:lnTo>
                    <a:pt x="4090124" y="0"/>
                  </a:lnTo>
                  <a:lnTo>
                    <a:pt x="4090124" y="137172"/>
                  </a:lnTo>
                  <a:lnTo>
                    <a:pt x="4426750" y="137172"/>
                  </a:lnTo>
                  <a:lnTo>
                    <a:pt x="4426750" y="584250"/>
                  </a:lnTo>
                  <a:lnTo>
                    <a:pt x="4426750" y="3981869"/>
                  </a:lnTo>
                  <a:lnTo>
                    <a:pt x="4426750" y="4427677"/>
                  </a:lnTo>
                  <a:lnTo>
                    <a:pt x="137248" y="4427677"/>
                  </a:lnTo>
                  <a:lnTo>
                    <a:pt x="137248" y="4088854"/>
                  </a:lnTo>
                  <a:lnTo>
                    <a:pt x="0" y="4088854"/>
                  </a:lnTo>
                  <a:lnTo>
                    <a:pt x="0" y="4427677"/>
                  </a:lnTo>
                  <a:lnTo>
                    <a:pt x="0" y="4564850"/>
                  </a:lnTo>
                  <a:lnTo>
                    <a:pt x="4563961" y="4564850"/>
                  </a:lnTo>
                  <a:lnTo>
                    <a:pt x="4563961" y="4427677"/>
                  </a:lnTo>
                  <a:lnTo>
                    <a:pt x="4563961" y="3981869"/>
                  </a:lnTo>
                  <a:lnTo>
                    <a:pt x="4563961" y="584250"/>
                  </a:lnTo>
                  <a:lnTo>
                    <a:pt x="4563961" y="137172"/>
                  </a:lnTo>
                  <a:lnTo>
                    <a:pt x="4563961" y="0"/>
                  </a:lnTo>
                  <a:close/>
                </a:path>
              </a:pathLst>
            </a:custGeom>
            <a:solidFill>
              <a:srgbClr val="2E33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83919" y="408431"/>
              <a:ext cx="4351020" cy="4773295"/>
            </a:xfrm>
            <a:custGeom>
              <a:avLst/>
              <a:gdLst/>
              <a:ahLst/>
              <a:cxnLst/>
              <a:rect l="l" t="t" r="r" b="b"/>
              <a:pathLst>
                <a:path w="4351020" h="4773295">
                  <a:moveTo>
                    <a:pt x="4351020" y="0"/>
                  </a:moveTo>
                  <a:lnTo>
                    <a:pt x="0" y="0"/>
                  </a:lnTo>
                  <a:lnTo>
                    <a:pt x="0" y="4773168"/>
                  </a:lnTo>
                  <a:lnTo>
                    <a:pt x="4351020" y="4773168"/>
                  </a:lnTo>
                  <a:lnTo>
                    <a:pt x="43510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23733" y="1108526"/>
            <a:ext cx="435102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430020" algn="l"/>
              </a:tabLst>
            </a:pPr>
            <a:r>
              <a:rPr lang="en-US" sz="4400" spc="195" dirty="0">
                <a:solidFill>
                  <a:srgbClr val="2E3342"/>
                </a:solidFill>
                <a:latin typeface="Corbel"/>
                <a:cs typeface="Corbel"/>
              </a:rPr>
              <a:t>INTRODUCTION</a:t>
            </a:r>
            <a:endParaRPr sz="4400" dirty="0">
              <a:latin typeface="Corbel"/>
              <a:cs typeface="Corbe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548871" y="6356603"/>
            <a:ext cx="643255" cy="501650"/>
          </a:xfrm>
          <a:custGeom>
            <a:avLst/>
            <a:gdLst/>
            <a:ahLst/>
            <a:cxnLst/>
            <a:rect l="l" t="t" r="r" b="b"/>
            <a:pathLst>
              <a:path w="643254" h="501650">
                <a:moveTo>
                  <a:pt x="643127" y="0"/>
                </a:moveTo>
                <a:lnTo>
                  <a:pt x="83566" y="0"/>
                </a:lnTo>
                <a:lnTo>
                  <a:pt x="0" y="83566"/>
                </a:lnTo>
                <a:lnTo>
                  <a:pt x="0" y="501395"/>
                </a:lnTo>
                <a:lnTo>
                  <a:pt x="643127" y="501395"/>
                </a:lnTo>
                <a:lnTo>
                  <a:pt x="643127" y="0"/>
                </a:lnTo>
                <a:close/>
              </a:path>
            </a:pathLst>
          </a:custGeom>
          <a:solidFill>
            <a:srgbClr val="2E33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239636" y="949930"/>
            <a:ext cx="5668010" cy="5158207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575"/>
              </a:spcBef>
            </a:pPr>
            <a:r>
              <a:rPr sz="2000" b="1" spc="-10" dirty="0">
                <a:latin typeface="Calibri"/>
                <a:cs typeface="Calibri"/>
              </a:rPr>
              <a:t>Awan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is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primarily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A </a:t>
            </a:r>
            <a:r>
              <a:rPr sz="2000" b="1" spc="-20" dirty="0">
                <a:latin typeface="Calibri"/>
                <a:cs typeface="Calibri"/>
              </a:rPr>
              <a:t>People’s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Company…</a:t>
            </a:r>
            <a:endParaRPr lang="en-US" sz="2000" dirty="0">
              <a:latin typeface="Calibri"/>
              <a:cs typeface="Calibri"/>
            </a:endParaRPr>
          </a:p>
          <a:p>
            <a:pPr marL="12700" marR="6985" algn="just">
              <a:lnSpc>
                <a:spcPct val="120000"/>
              </a:lnSpc>
            </a:pPr>
            <a:r>
              <a:rPr lang="en-US" sz="2000" dirty="0">
                <a:latin typeface="Calibri"/>
                <a:cs typeface="Calibri"/>
              </a:rPr>
              <a:t>- Founded: 2010 in Egypt and Pakistan</a:t>
            </a:r>
          </a:p>
          <a:p>
            <a:pPr marL="12700" marR="6985" algn="just">
              <a:lnSpc>
                <a:spcPct val="120000"/>
              </a:lnSpc>
            </a:pPr>
            <a:r>
              <a:rPr lang="en-US" sz="2000" dirty="0">
                <a:latin typeface="Calibri"/>
                <a:cs typeface="Calibri"/>
              </a:rPr>
              <a:t>- Philanthropic Roots: Started as a philanthropic IT undertaking</a:t>
            </a:r>
          </a:p>
          <a:p>
            <a:pPr marL="12700" marR="6985" algn="just">
              <a:lnSpc>
                <a:spcPct val="120000"/>
              </a:lnSpc>
            </a:pPr>
            <a:r>
              <a:rPr lang="en-US" sz="2000" dirty="0">
                <a:latin typeface="Calibri"/>
                <a:cs typeface="Calibri"/>
              </a:rPr>
              <a:t>- Key Objective: Recognition of people as the ultimate enterprise asset</a:t>
            </a:r>
          </a:p>
          <a:p>
            <a:pPr marL="12700" marR="6985" algn="just">
              <a:lnSpc>
                <a:spcPct val="120000"/>
              </a:lnSpc>
            </a:pPr>
            <a:r>
              <a:rPr lang="en-US" sz="2000" dirty="0">
                <a:latin typeface="Calibri"/>
                <a:cs typeface="Calibri"/>
              </a:rPr>
              <a:t>- Transition to Distribution: Awan Distribution established by the same IT professional team</a:t>
            </a:r>
          </a:p>
          <a:p>
            <a:pPr marL="12700" marR="6985" algn="just">
              <a:lnSpc>
                <a:spcPct val="120000"/>
              </a:lnSpc>
            </a:pPr>
            <a:r>
              <a:rPr lang="en-US" sz="2000" dirty="0">
                <a:latin typeface="Calibri"/>
                <a:cs typeface="Calibri"/>
              </a:rPr>
              <a:t>- Expertise: Decades of IT distribution knowledge within the founding team</a:t>
            </a:r>
          </a:p>
          <a:p>
            <a:pPr marL="12700" marR="6985" algn="just">
              <a:lnSpc>
                <a:spcPct val="120000"/>
              </a:lnSpc>
            </a:pPr>
            <a:r>
              <a:rPr lang="en-US" sz="2000" dirty="0">
                <a:latin typeface="Calibri"/>
                <a:cs typeface="Calibri"/>
              </a:rPr>
              <a:t>- Growth: Over ten full-fledged distribution subsidiaries already established</a:t>
            </a:r>
          </a:p>
          <a:p>
            <a:pPr marL="12700" marR="6985" algn="just">
              <a:lnSpc>
                <a:spcPct val="120000"/>
              </a:lnSpc>
            </a:pPr>
            <a:r>
              <a:rPr lang="en-US" sz="2000" dirty="0">
                <a:latin typeface="Calibri"/>
                <a:cs typeface="Calibri"/>
              </a:rPr>
              <a:t>- Focus: Adding tangible value to distribution through experience and understanding</a:t>
            </a:r>
            <a:endParaRPr sz="2000" dirty="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0619" y="2505455"/>
            <a:ext cx="4096511" cy="267614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1795125" y="6545125"/>
            <a:ext cx="15430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3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orbel"/>
                <a:cs typeface="Corbel"/>
              </a:rPr>
              <a:t>2</a:t>
            </a:fld>
            <a:endParaRPr sz="1200">
              <a:latin typeface="Corbel"/>
              <a:cs typeface="Corbel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48871" y="6356603"/>
            <a:ext cx="643255" cy="501650"/>
          </a:xfrm>
          <a:custGeom>
            <a:avLst/>
            <a:gdLst/>
            <a:ahLst/>
            <a:cxnLst/>
            <a:rect l="l" t="t" r="r" b="b"/>
            <a:pathLst>
              <a:path w="643254" h="501650">
                <a:moveTo>
                  <a:pt x="643127" y="0"/>
                </a:moveTo>
                <a:lnTo>
                  <a:pt x="83566" y="0"/>
                </a:lnTo>
                <a:lnTo>
                  <a:pt x="0" y="83566"/>
                </a:lnTo>
                <a:lnTo>
                  <a:pt x="0" y="501395"/>
                </a:lnTo>
                <a:lnTo>
                  <a:pt x="643127" y="501395"/>
                </a:lnTo>
                <a:lnTo>
                  <a:pt x="643127" y="0"/>
                </a:lnTo>
                <a:close/>
              </a:path>
            </a:pathLst>
          </a:custGeom>
          <a:solidFill>
            <a:srgbClr val="2E334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94488" y="56388"/>
            <a:ext cx="6065520" cy="6120765"/>
            <a:chOff x="94488" y="56388"/>
            <a:chExt cx="6065520" cy="61207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7464" y="1403604"/>
              <a:ext cx="4352544" cy="477316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83920" y="408431"/>
              <a:ext cx="4811395" cy="5269230"/>
            </a:xfrm>
            <a:custGeom>
              <a:avLst/>
              <a:gdLst/>
              <a:ahLst/>
              <a:cxnLst/>
              <a:rect l="l" t="t" r="r" b="b"/>
              <a:pathLst>
                <a:path w="4811395" h="5269230">
                  <a:moveTo>
                    <a:pt x="923544" y="5131803"/>
                  </a:moveTo>
                  <a:lnTo>
                    <a:pt x="247180" y="5131803"/>
                  </a:lnTo>
                  <a:lnTo>
                    <a:pt x="247180" y="5268976"/>
                  </a:lnTo>
                  <a:lnTo>
                    <a:pt x="923544" y="5268976"/>
                  </a:lnTo>
                  <a:lnTo>
                    <a:pt x="923544" y="5131803"/>
                  </a:lnTo>
                  <a:close/>
                </a:path>
                <a:path w="4811395" h="5269230">
                  <a:moveTo>
                    <a:pt x="4351020" y="0"/>
                  </a:moveTo>
                  <a:lnTo>
                    <a:pt x="0" y="0"/>
                  </a:lnTo>
                  <a:lnTo>
                    <a:pt x="0" y="821486"/>
                  </a:lnTo>
                  <a:lnTo>
                    <a:pt x="0" y="995184"/>
                  </a:lnTo>
                  <a:lnTo>
                    <a:pt x="0" y="1268564"/>
                  </a:lnTo>
                  <a:lnTo>
                    <a:pt x="0" y="4666183"/>
                  </a:lnTo>
                  <a:lnTo>
                    <a:pt x="0" y="4773168"/>
                  </a:lnTo>
                  <a:lnTo>
                    <a:pt x="4351020" y="4773168"/>
                  </a:lnTo>
                  <a:lnTo>
                    <a:pt x="4351020" y="4666183"/>
                  </a:lnTo>
                  <a:lnTo>
                    <a:pt x="4351020" y="1268564"/>
                  </a:lnTo>
                  <a:lnTo>
                    <a:pt x="4351020" y="995184"/>
                  </a:lnTo>
                  <a:lnTo>
                    <a:pt x="4351020" y="821486"/>
                  </a:lnTo>
                  <a:lnTo>
                    <a:pt x="4351020" y="0"/>
                  </a:lnTo>
                  <a:close/>
                </a:path>
                <a:path w="4811395" h="5269230">
                  <a:moveTo>
                    <a:pt x="4811141" y="841298"/>
                  </a:moveTo>
                  <a:lnTo>
                    <a:pt x="4673930" y="841298"/>
                  </a:lnTo>
                  <a:lnTo>
                    <a:pt x="4673930" y="995184"/>
                  </a:lnTo>
                  <a:lnTo>
                    <a:pt x="4811141" y="995184"/>
                  </a:lnTo>
                  <a:lnTo>
                    <a:pt x="4811141" y="8412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488" y="56388"/>
              <a:ext cx="888491" cy="5333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7464" y="1403604"/>
              <a:ext cx="4352544" cy="477316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144816" y="1092745"/>
              <a:ext cx="4564380" cy="4565015"/>
            </a:xfrm>
            <a:custGeom>
              <a:avLst/>
              <a:gdLst/>
              <a:ahLst/>
              <a:cxnLst/>
              <a:rect l="l" t="t" r="r" b="b"/>
              <a:pathLst>
                <a:path w="4564380" h="4565015">
                  <a:moveTo>
                    <a:pt x="4563961" y="0"/>
                  </a:moveTo>
                  <a:lnTo>
                    <a:pt x="4090124" y="0"/>
                  </a:lnTo>
                  <a:lnTo>
                    <a:pt x="4090124" y="137172"/>
                  </a:lnTo>
                  <a:lnTo>
                    <a:pt x="4426750" y="137172"/>
                  </a:lnTo>
                  <a:lnTo>
                    <a:pt x="4426750" y="584250"/>
                  </a:lnTo>
                  <a:lnTo>
                    <a:pt x="4426750" y="3981869"/>
                  </a:lnTo>
                  <a:lnTo>
                    <a:pt x="4426750" y="4427677"/>
                  </a:lnTo>
                  <a:lnTo>
                    <a:pt x="137248" y="4427677"/>
                  </a:lnTo>
                  <a:lnTo>
                    <a:pt x="137248" y="4088854"/>
                  </a:lnTo>
                  <a:lnTo>
                    <a:pt x="0" y="4088854"/>
                  </a:lnTo>
                  <a:lnTo>
                    <a:pt x="0" y="4427677"/>
                  </a:lnTo>
                  <a:lnTo>
                    <a:pt x="0" y="4564850"/>
                  </a:lnTo>
                  <a:lnTo>
                    <a:pt x="4563961" y="4564850"/>
                  </a:lnTo>
                  <a:lnTo>
                    <a:pt x="4563961" y="4427677"/>
                  </a:lnTo>
                  <a:lnTo>
                    <a:pt x="4563961" y="3981869"/>
                  </a:lnTo>
                  <a:lnTo>
                    <a:pt x="4563961" y="584250"/>
                  </a:lnTo>
                  <a:lnTo>
                    <a:pt x="4563961" y="137172"/>
                  </a:lnTo>
                  <a:lnTo>
                    <a:pt x="4563961" y="0"/>
                  </a:lnTo>
                  <a:close/>
                </a:path>
              </a:pathLst>
            </a:custGeom>
            <a:solidFill>
              <a:srgbClr val="2E33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83919" y="408431"/>
              <a:ext cx="4351020" cy="4773295"/>
            </a:xfrm>
            <a:custGeom>
              <a:avLst/>
              <a:gdLst/>
              <a:ahLst/>
              <a:cxnLst/>
              <a:rect l="l" t="t" r="r" b="b"/>
              <a:pathLst>
                <a:path w="4351020" h="4773295">
                  <a:moveTo>
                    <a:pt x="4351020" y="0"/>
                  </a:moveTo>
                  <a:lnTo>
                    <a:pt x="0" y="0"/>
                  </a:lnTo>
                  <a:lnTo>
                    <a:pt x="0" y="4773168"/>
                  </a:lnTo>
                  <a:lnTo>
                    <a:pt x="4351020" y="4773168"/>
                  </a:lnTo>
                  <a:lnTo>
                    <a:pt x="43510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91590" y="896493"/>
            <a:ext cx="390334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430020" algn="l"/>
              </a:tabLst>
            </a:pPr>
            <a:r>
              <a:rPr sz="4400" spc="195" dirty="0">
                <a:solidFill>
                  <a:srgbClr val="2E3342"/>
                </a:solidFill>
                <a:latin typeface="Corbel"/>
                <a:cs typeface="Corbel"/>
              </a:rPr>
              <a:t>OUR	</a:t>
            </a:r>
            <a:r>
              <a:rPr sz="4400" spc="250" dirty="0">
                <a:solidFill>
                  <a:srgbClr val="2E3342"/>
                </a:solidFill>
                <a:latin typeface="Corbel"/>
                <a:cs typeface="Corbel"/>
              </a:rPr>
              <a:t>MISSION</a:t>
            </a:r>
            <a:endParaRPr sz="4400" dirty="0">
              <a:latin typeface="Corbel"/>
              <a:cs typeface="Corbe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548871" y="6356603"/>
            <a:ext cx="643255" cy="501650"/>
          </a:xfrm>
          <a:custGeom>
            <a:avLst/>
            <a:gdLst/>
            <a:ahLst/>
            <a:cxnLst/>
            <a:rect l="l" t="t" r="r" b="b"/>
            <a:pathLst>
              <a:path w="643254" h="501650">
                <a:moveTo>
                  <a:pt x="643127" y="0"/>
                </a:moveTo>
                <a:lnTo>
                  <a:pt x="83566" y="0"/>
                </a:lnTo>
                <a:lnTo>
                  <a:pt x="0" y="83566"/>
                </a:lnTo>
                <a:lnTo>
                  <a:pt x="0" y="501395"/>
                </a:lnTo>
                <a:lnTo>
                  <a:pt x="643127" y="501395"/>
                </a:lnTo>
                <a:lnTo>
                  <a:pt x="643127" y="0"/>
                </a:lnTo>
                <a:close/>
              </a:path>
            </a:pathLst>
          </a:custGeom>
          <a:solidFill>
            <a:srgbClr val="2E33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239636" y="949930"/>
            <a:ext cx="5668010" cy="441515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575"/>
              </a:spcBef>
            </a:pPr>
            <a:r>
              <a:rPr sz="2000" b="1" spc="-10" dirty="0">
                <a:latin typeface="Calibri"/>
                <a:cs typeface="Calibri"/>
              </a:rPr>
              <a:t>Awan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is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primarily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A </a:t>
            </a:r>
            <a:r>
              <a:rPr sz="2000" b="1" spc="-20" dirty="0">
                <a:latin typeface="Calibri"/>
                <a:cs typeface="Calibri"/>
              </a:rPr>
              <a:t>People’s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Company…</a:t>
            </a:r>
            <a:endParaRPr sz="2000">
              <a:latin typeface="Calibri"/>
              <a:cs typeface="Calibri"/>
            </a:endParaRPr>
          </a:p>
          <a:p>
            <a:pPr marL="12700" marR="6985" algn="just">
              <a:lnSpc>
                <a:spcPct val="120000"/>
              </a:lnSpc>
            </a:pPr>
            <a:r>
              <a:rPr sz="2000" spc="-35" dirty="0">
                <a:latin typeface="Calibri"/>
                <a:cs typeface="Calibri"/>
              </a:rPr>
              <a:t>We </a:t>
            </a:r>
            <a:r>
              <a:rPr sz="2000" spc="-10" dirty="0">
                <a:latin typeface="Calibri"/>
                <a:cs typeface="Calibri"/>
              </a:rPr>
              <a:t>believe </a:t>
            </a:r>
            <a:r>
              <a:rPr sz="2000" spc="-5" dirty="0">
                <a:latin typeface="Calibri"/>
                <a:cs typeface="Calibri"/>
              </a:rPr>
              <a:t>that </a:t>
            </a:r>
            <a:r>
              <a:rPr sz="2000" spc="-10" dirty="0">
                <a:latin typeface="Calibri"/>
                <a:cs typeface="Calibri"/>
              </a:rPr>
              <a:t>investing </a:t>
            </a:r>
            <a:r>
              <a:rPr sz="2000" spc="-5" dirty="0">
                <a:latin typeface="Calibri"/>
                <a:cs typeface="Calibri"/>
              </a:rPr>
              <a:t>in people, is </a:t>
            </a:r>
            <a:r>
              <a:rPr sz="2000" spc="-10" dirty="0">
                <a:latin typeface="Calibri"/>
                <a:cs typeface="Calibri"/>
              </a:rPr>
              <a:t>what </a:t>
            </a:r>
            <a:r>
              <a:rPr sz="2000" spc="-5" dirty="0">
                <a:latin typeface="Calibri"/>
                <a:cs typeface="Calibri"/>
              </a:rPr>
              <a:t>is </a:t>
            </a:r>
            <a:r>
              <a:rPr sz="2000" dirty="0">
                <a:latin typeface="Calibri"/>
                <a:cs typeface="Calibri"/>
              </a:rPr>
              <a:t>missing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</a:t>
            </a:r>
            <a:r>
              <a:rPr sz="2000" dirty="0">
                <a:latin typeface="Calibri"/>
                <a:cs typeface="Calibri"/>
              </a:rPr>
              <a:t> 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current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channel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which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driven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mainly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by 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numbers: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customers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,human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resources</a:t>
            </a:r>
            <a:r>
              <a:rPr sz="2000" dirty="0">
                <a:latin typeface="Calibri"/>
                <a:cs typeface="Calibri"/>
              </a:rPr>
              <a:t> and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vendors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are</a:t>
            </a:r>
            <a:r>
              <a:rPr sz="2000" spc="1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treated</a:t>
            </a:r>
            <a:r>
              <a:rPr sz="2000" spc="1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1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statistics,</a:t>
            </a:r>
            <a:r>
              <a:rPr sz="2000" spc="1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which</a:t>
            </a:r>
            <a:r>
              <a:rPr sz="2000" spc="1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is</a:t>
            </a:r>
            <a:r>
              <a:rPr sz="2000" spc="1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not</a:t>
            </a:r>
            <a:r>
              <a:rPr sz="2000" spc="1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1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best</a:t>
            </a:r>
            <a:r>
              <a:rPr sz="2000" spc="1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success</a:t>
            </a:r>
            <a:endParaRPr sz="20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484"/>
              </a:spcBef>
            </a:pPr>
            <a:r>
              <a:rPr sz="2000" spc="-10" dirty="0">
                <a:latin typeface="Calibri"/>
                <a:cs typeface="Calibri"/>
              </a:rPr>
              <a:t>formula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 our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region.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20000"/>
              </a:lnSpc>
            </a:pPr>
            <a:r>
              <a:rPr sz="2000" spc="-10" dirty="0">
                <a:latin typeface="Calibri"/>
                <a:cs typeface="Calibri"/>
              </a:rPr>
              <a:t>Growth</a:t>
            </a:r>
            <a:r>
              <a:rPr sz="2000" spc="-5" dirty="0">
                <a:latin typeface="Calibri"/>
                <a:cs typeface="Calibri"/>
              </a:rPr>
              <a:t> in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revenues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channel</a:t>
            </a:r>
            <a:r>
              <a:rPr sz="2000" spc="4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penetration</a:t>
            </a:r>
            <a:r>
              <a:rPr sz="2000" spc="4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will </a:t>
            </a:r>
            <a:r>
              <a:rPr sz="2000" dirty="0">
                <a:latin typeface="Calibri"/>
                <a:cs typeface="Calibri"/>
              </a:rPr>
              <a:t> occur </a:t>
            </a:r>
            <a:r>
              <a:rPr sz="2000" spc="-5" dirty="0">
                <a:latin typeface="Calibri"/>
                <a:cs typeface="Calibri"/>
              </a:rPr>
              <a:t>only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through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better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assimilation of </a:t>
            </a:r>
            <a:r>
              <a:rPr sz="2000" spc="-5" dirty="0">
                <a:latin typeface="Calibri"/>
                <a:cs typeface="Calibri"/>
              </a:rPr>
              <a:t>cultures </a:t>
            </a:r>
            <a:r>
              <a:rPr sz="2000" dirty="0">
                <a:latin typeface="Calibri"/>
                <a:cs typeface="Calibri"/>
              </a:rPr>
              <a:t> and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profound</a:t>
            </a:r>
            <a:r>
              <a:rPr sz="2000" spc="-10" dirty="0">
                <a:latin typeface="Calibri"/>
                <a:cs typeface="Calibri"/>
              </a:rPr>
              <a:t> understanding</a:t>
            </a:r>
            <a:r>
              <a:rPr sz="2000" spc="-5" dirty="0">
                <a:latin typeface="Calibri"/>
                <a:cs typeface="Calibri"/>
              </a:rPr>
              <a:t> of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needs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customers, resellers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10" dirty="0">
                <a:latin typeface="Calibri"/>
                <a:cs typeface="Calibri"/>
              </a:rPr>
              <a:t>vendors </a:t>
            </a:r>
            <a:r>
              <a:rPr sz="2000" dirty="0">
                <a:latin typeface="Calibri"/>
                <a:cs typeface="Calibri"/>
              </a:rPr>
              <a:t>as </a:t>
            </a:r>
            <a:r>
              <a:rPr sz="2000" spc="-5" dirty="0">
                <a:latin typeface="Calibri"/>
                <a:cs typeface="Calibri"/>
              </a:rPr>
              <a:t>our </a:t>
            </a:r>
            <a:r>
              <a:rPr sz="2000" spc="-15" dirty="0">
                <a:latin typeface="Calibri"/>
                <a:cs typeface="Calibri"/>
              </a:rPr>
              <a:t>most </a:t>
            </a:r>
            <a:r>
              <a:rPr sz="2000" spc="-5" dirty="0">
                <a:latin typeface="Calibri"/>
                <a:cs typeface="Calibri"/>
              </a:rPr>
              <a:t>valuable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assets.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0619" y="2505455"/>
            <a:ext cx="4096511" cy="267614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1795125" y="6545125"/>
            <a:ext cx="15430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3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orbel"/>
                <a:cs typeface="Corbel"/>
              </a:rPr>
              <a:t>3</a:t>
            </a:fld>
            <a:endParaRPr sz="1200">
              <a:latin typeface="Corbel"/>
              <a:cs typeface="Corbe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83307" y="6666001"/>
            <a:ext cx="702690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z="900" spc="-5" dirty="0">
                <a:latin typeface="Calibri"/>
                <a:cs typeface="Calibri"/>
              </a:rPr>
              <a:t>Confidential</a:t>
            </a:r>
            <a:r>
              <a:rPr sz="900" spc="3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and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proprietary</a:t>
            </a:r>
            <a:r>
              <a:rPr sz="900" spc="2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information</a:t>
            </a:r>
            <a:r>
              <a:rPr sz="900" spc="25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of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Awan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Distribution</a:t>
            </a:r>
            <a:r>
              <a:rPr sz="900" spc="55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–</a:t>
            </a:r>
            <a:r>
              <a:rPr sz="900" spc="1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Do not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distribute</a:t>
            </a:r>
            <a:r>
              <a:rPr sz="900" spc="4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or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duplicate</a:t>
            </a:r>
            <a:r>
              <a:rPr sz="900" spc="2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without</a:t>
            </a:r>
            <a:r>
              <a:rPr sz="900" spc="1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Awan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Distribution's</a:t>
            </a:r>
            <a:r>
              <a:rPr sz="900" spc="3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express</a:t>
            </a:r>
            <a:r>
              <a:rPr sz="900" spc="2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written</a:t>
            </a:r>
            <a:r>
              <a:rPr sz="900" spc="1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permission.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48871" y="6356603"/>
            <a:ext cx="643255" cy="501650"/>
          </a:xfrm>
          <a:custGeom>
            <a:avLst/>
            <a:gdLst/>
            <a:ahLst/>
            <a:cxnLst/>
            <a:rect l="l" t="t" r="r" b="b"/>
            <a:pathLst>
              <a:path w="643254" h="501650">
                <a:moveTo>
                  <a:pt x="643127" y="0"/>
                </a:moveTo>
                <a:lnTo>
                  <a:pt x="83566" y="0"/>
                </a:lnTo>
                <a:lnTo>
                  <a:pt x="0" y="83566"/>
                </a:lnTo>
                <a:lnTo>
                  <a:pt x="0" y="501395"/>
                </a:lnTo>
                <a:lnTo>
                  <a:pt x="643127" y="501395"/>
                </a:lnTo>
                <a:lnTo>
                  <a:pt x="643127" y="0"/>
                </a:lnTo>
                <a:close/>
              </a:path>
            </a:pathLst>
          </a:custGeom>
          <a:solidFill>
            <a:srgbClr val="2E334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94488" y="127635"/>
            <a:ext cx="6065520" cy="6120765"/>
            <a:chOff x="94488" y="56388"/>
            <a:chExt cx="6065520" cy="61207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7464" y="1403604"/>
              <a:ext cx="4352544" cy="477316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83920" y="408431"/>
              <a:ext cx="4811395" cy="5269230"/>
            </a:xfrm>
            <a:custGeom>
              <a:avLst/>
              <a:gdLst/>
              <a:ahLst/>
              <a:cxnLst/>
              <a:rect l="l" t="t" r="r" b="b"/>
              <a:pathLst>
                <a:path w="4811395" h="5269230">
                  <a:moveTo>
                    <a:pt x="923544" y="5131803"/>
                  </a:moveTo>
                  <a:lnTo>
                    <a:pt x="247180" y="5131803"/>
                  </a:lnTo>
                  <a:lnTo>
                    <a:pt x="247180" y="5268976"/>
                  </a:lnTo>
                  <a:lnTo>
                    <a:pt x="923544" y="5268976"/>
                  </a:lnTo>
                  <a:lnTo>
                    <a:pt x="923544" y="5131803"/>
                  </a:lnTo>
                  <a:close/>
                </a:path>
                <a:path w="4811395" h="5269230">
                  <a:moveTo>
                    <a:pt x="4351020" y="0"/>
                  </a:moveTo>
                  <a:lnTo>
                    <a:pt x="0" y="0"/>
                  </a:lnTo>
                  <a:lnTo>
                    <a:pt x="0" y="821486"/>
                  </a:lnTo>
                  <a:lnTo>
                    <a:pt x="0" y="995184"/>
                  </a:lnTo>
                  <a:lnTo>
                    <a:pt x="0" y="1268564"/>
                  </a:lnTo>
                  <a:lnTo>
                    <a:pt x="0" y="4666183"/>
                  </a:lnTo>
                  <a:lnTo>
                    <a:pt x="0" y="4773168"/>
                  </a:lnTo>
                  <a:lnTo>
                    <a:pt x="4351020" y="4773168"/>
                  </a:lnTo>
                  <a:lnTo>
                    <a:pt x="4351020" y="4666183"/>
                  </a:lnTo>
                  <a:lnTo>
                    <a:pt x="4351020" y="1268564"/>
                  </a:lnTo>
                  <a:lnTo>
                    <a:pt x="4351020" y="995184"/>
                  </a:lnTo>
                  <a:lnTo>
                    <a:pt x="4351020" y="821486"/>
                  </a:lnTo>
                  <a:lnTo>
                    <a:pt x="4351020" y="0"/>
                  </a:lnTo>
                  <a:close/>
                </a:path>
                <a:path w="4811395" h="5269230">
                  <a:moveTo>
                    <a:pt x="4811141" y="841298"/>
                  </a:moveTo>
                  <a:lnTo>
                    <a:pt x="4673930" y="841298"/>
                  </a:lnTo>
                  <a:lnTo>
                    <a:pt x="4673930" y="995184"/>
                  </a:lnTo>
                  <a:lnTo>
                    <a:pt x="4811141" y="995184"/>
                  </a:lnTo>
                  <a:lnTo>
                    <a:pt x="4811141" y="8412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488" y="56388"/>
              <a:ext cx="888491" cy="5333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7464" y="1403604"/>
              <a:ext cx="4352544" cy="477316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144816" y="1092745"/>
              <a:ext cx="4564380" cy="4565015"/>
            </a:xfrm>
            <a:custGeom>
              <a:avLst/>
              <a:gdLst/>
              <a:ahLst/>
              <a:cxnLst/>
              <a:rect l="l" t="t" r="r" b="b"/>
              <a:pathLst>
                <a:path w="4564380" h="4565015">
                  <a:moveTo>
                    <a:pt x="4563961" y="0"/>
                  </a:moveTo>
                  <a:lnTo>
                    <a:pt x="4090124" y="0"/>
                  </a:lnTo>
                  <a:lnTo>
                    <a:pt x="4090124" y="137172"/>
                  </a:lnTo>
                  <a:lnTo>
                    <a:pt x="4426750" y="137172"/>
                  </a:lnTo>
                  <a:lnTo>
                    <a:pt x="4426750" y="584250"/>
                  </a:lnTo>
                  <a:lnTo>
                    <a:pt x="4426750" y="3981869"/>
                  </a:lnTo>
                  <a:lnTo>
                    <a:pt x="4426750" y="4427677"/>
                  </a:lnTo>
                  <a:lnTo>
                    <a:pt x="137248" y="4427677"/>
                  </a:lnTo>
                  <a:lnTo>
                    <a:pt x="137248" y="4088854"/>
                  </a:lnTo>
                  <a:lnTo>
                    <a:pt x="0" y="4088854"/>
                  </a:lnTo>
                  <a:lnTo>
                    <a:pt x="0" y="4427677"/>
                  </a:lnTo>
                  <a:lnTo>
                    <a:pt x="0" y="4564850"/>
                  </a:lnTo>
                  <a:lnTo>
                    <a:pt x="4563961" y="4564850"/>
                  </a:lnTo>
                  <a:lnTo>
                    <a:pt x="4563961" y="4427677"/>
                  </a:lnTo>
                  <a:lnTo>
                    <a:pt x="4563961" y="3981869"/>
                  </a:lnTo>
                  <a:lnTo>
                    <a:pt x="4563961" y="584250"/>
                  </a:lnTo>
                  <a:lnTo>
                    <a:pt x="4563961" y="137172"/>
                  </a:lnTo>
                  <a:lnTo>
                    <a:pt x="4563961" y="0"/>
                  </a:lnTo>
                  <a:close/>
                </a:path>
              </a:pathLst>
            </a:custGeom>
            <a:solidFill>
              <a:srgbClr val="2E33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83919" y="408431"/>
              <a:ext cx="4351020" cy="4773295"/>
            </a:xfrm>
            <a:custGeom>
              <a:avLst/>
              <a:gdLst/>
              <a:ahLst/>
              <a:cxnLst/>
              <a:rect l="l" t="t" r="r" b="b"/>
              <a:pathLst>
                <a:path w="4351020" h="4773295">
                  <a:moveTo>
                    <a:pt x="4351020" y="0"/>
                  </a:moveTo>
                  <a:lnTo>
                    <a:pt x="0" y="0"/>
                  </a:lnTo>
                  <a:lnTo>
                    <a:pt x="0" y="4773168"/>
                  </a:lnTo>
                  <a:lnTo>
                    <a:pt x="4351020" y="4773168"/>
                  </a:lnTo>
                  <a:lnTo>
                    <a:pt x="43510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343025" y="896493"/>
            <a:ext cx="339979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210" dirty="0">
                <a:solidFill>
                  <a:srgbClr val="2E3342"/>
                </a:solidFill>
                <a:latin typeface="Corbel"/>
                <a:cs typeface="Corbel"/>
              </a:rPr>
              <a:t> </a:t>
            </a:r>
            <a:r>
              <a:rPr sz="4400" spc="245" dirty="0">
                <a:solidFill>
                  <a:srgbClr val="2E3342"/>
                </a:solidFill>
                <a:latin typeface="Corbel"/>
                <a:cs typeface="Corbel"/>
              </a:rPr>
              <a:t>VISION</a:t>
            </a:r>
            <a:endParaRPr sz="4400" dirty="0">
              <a:latin typeface="Corbel"/>
              <a:cs typeface="Corbe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548871" y="6356603"/>
            <a:ext cx="643255" cy="501650"/>
          </a:xfrm>
          <a:custGeom>
            <a:avLst/>
            <a:gdLst/>
            <a:ahLst/>
            <a:cxnLst/>
            <a:rect l="l" t="t" r="r" b="b"/>
            <a:pathLst>
              <a:path w="643254" h="501650">
                <a:moveTo>
                  <a:pt x="643127" y="0"/>
                </a:moveTo>
                <a:lnTo>
                  <a:pt x="83566" y="0"/>
                </a:lnTo>
                <a:lnTo>
                  <a:pt x="0" y="83566"/>
                </a:lnTo>
                <a:lnTo>
                  <a:pt x="0" y="501395"/>
                </a:lnTo>
                <a:lnTo>
                  <a:pt x="643127" y="501395"/>
                </a:lnTo>
                <a:lnTo>
                  <a:pt x="643127" y="0"/>
                </a:lnTo>
                <a:close/>
              </a:path>
            </a:pathLst>
          </a:custGeom>
          <a:solidFill>
            <a:srgbClr val="2E33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435090" y="2670429"/>
            <a:ext cx="5273040" cy="1855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indent="635" algn="ctr">
              <a:lnSpc>
                <a:spcPct val="100000"/>
              </a:lnSpc>
              <a:spcBef>
                <a:spcPts val="105"/>
              </a:spcBef>
              <a:tabLst>
                <a:tab pos="3406140" algn="l"/>
              </a:tabLst>
            </a:pPr>
            <a:r>
              <a:rPr sz="2000" spc="25" dirty="0">
                <a:latin typeface="Microsoft Sans Serif"/>
                <a:cs typeface="Microsoft Sans Serif"/>
              </a:rPr>
              <a:t>“To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be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a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leading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35" dirty="0">
                <a:latin typeface="Microsoft Sans Serif"/>
                <a:cs typeface="Microsoft Sans Serif"/>
              </a:rPr>
              <a:t>Information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Technology 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60" dirty="0">
                <a:latin typeface="Microsoft Sans Serif"/>
                <a:cs typeface="Microsoft Sans Serif"/>
              </a:rPr>
              <a:t>distributor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60" dirty="0">
                <a:latin typeface="Microsoft Sans Serif"/>
                <a:cs typeface="Microsoft Sans Serif"/>
              </a:rPr>
              <a:t>in</a:t>
            </a:r>
            <a:r>
              <a:rPr sz="2000" spc="80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the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15" dirty="0">
                <a:latin typeface="Microsoft Sans Serif"/>
                <a:cs typeface="Microsoft Sans Serif"/>
              </a:rPr>
              <a:t>region</a:t>
            </a:r>
            <a:r>
              <a:rPr sz="2000" spc="80" dirty="0">
                <a:latin typeface="Microsoft Sans Serif"/>
                <a:cs typeface="Microsoft Sans Serif"/>
              </a:rPr>
              <a:t> </a:t>
            </a:r>
            <a:r>
              <a:rPr sz="2000" spc="35" dirty="0">
                <a:latin typeface="Microsoft Sans Serif"/>
                <a:cs typeface="Microsoft Sans Serif"/>
              </a:rPr>
              <a:t>that	</a:t>
            </a:r>
            <a:r>
              <a:rPr sz="2000" spc="10" dirty="0">
                <a:latin typeface="Microsoft Sans Serif"/>
                <a:cs typeface="Microsoft Sans Serif"/>
              </a:rPr>
              <a:t>translates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the 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business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65" dirty="0">
                <a:latin typeface="Microsoft Sans Serif"/>
                <a:cs typeface="Microsoft Sans Serif"/>
              </a:rPr>
              <a:t>needs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20" dirty="0">
                <a:latin typeface="Microsoft Sans Serif"/>
                <a:cs typeface="Microsoft Sans Serif"/>
              </a:rPr>
              <a:t>of</a:t>
            </a:r>
            <a:r>
              <a:rPr sz="2000" spc="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customers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45" dirty="0">
                <a:latin typeface="Microsoft Sans Serif"/>
                <a:cs typeface="Microsoft Sans Serif"/>
              </a:rPr>
              <a:t>into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services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and </a:t>
            </a:r>
            <a:r>
              <a:rPr sz="2000" spc="-515" dirty="0">
                <a:latin typeface="Microsoft Sans Serif"/>
                <a:cs typeface="Microsoft Sans Serif"/>
              </a:rPr>
              <a:t> </a:t>
            </a:r>
            <a:r>
              <a:rPr sz="2000" spc="15" dirty="0">
                <a:latin typeface="Microsoft Sans Serif"/>
                <a:cs typeface="Microsoft Sans Serif"/>
              </a:rPr>
              <a:t>solutions,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utilizing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advanced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technological 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50" dirty="0">
                <a:latin typeface="Microsoft Sans Serif"/>
                <a:cs typeface="Microsoft Sans Serif"/>
              </a:rPr>
              <a:t>infrastructure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35" dirty="0">
                <a:latin typeface="Microsoft Sans Serif"/>
                <a:cs typeface="Microsoft Sans Serif"/>
              </a:rPr>
              <a:t>that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15" dirty="0">
                <a:latin typeface="Microsoft Sans Serif"/>
                <a:cs typeface="Microsoft Sans Serif"/>
              </a:rPr>
              <a:t>takes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45" dirty="0">
                <a:latin typeface="Microsoft Sans Serif"/>
                <a:cs typeface="Microsoft Sans Serif"/>
              </a:rPr>
              <a:t>into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account</a:t>
            </a:r>
            <a:r>
              <a:rPr sz="2000" spc="85" dirty="0">
                <a:latin typeface="Microsoft Sans Serif"/>
                <a:cs typeface="Microsoft Sans Serif"/>
              </a:rPr>
              <a:t> </a:t>
            </a:r>
            <a:r>
              <a:rPr sz="2000" spc="50" dirty="0">
                <a:latin typeface="Microsoft Sans Serif"/>
                <a:cs typeface="Microsoft Sans Serif"/>
              </a:rPr>
              <a:t>future 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50" dirty="0">
                <a:latin typeface="Microsoft Sans Serif"/>
                <a:cs typeface="Microsoft Sans Serif"/>
              </a:rPr>
              <a:t>growth”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9952" y="2470404"/>
            <a:ext cx="4107179" cy="2711196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1795125" y="6545125"/>
            <a:ext cx="15430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3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orbel"/>
                <a:cs typeface="Corbel"/>
              </a:rPr>
              <a:t>4</a:t>
            </a:fld>
            <a:endParaRPr sz="1200">
              <a:latin typeface="Corbel"/>
              <a:cs typeface="Corbel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48871" y="6356603"/>
            <a:ext cx="643255" cy="501650"/>
          </a:xfrm>
          <a:custGeom>
            <a:avLst/>
            <a:gdLst/>
            <a:ahLst/>
            <a:cxnLst/>
            <a:rect l="l" t="t" r="r" b="b"/>
            <a:pathLst>
              <a:path w="643254" h="501650">
                <a:moveTo>
                  <a:pt x="643127" y="0"/>
                </a:moveTo>
                <a:lnTo>
                  <a:pt x="83566" y="0"/>
                </a:lnTo>
                <a:lnTo>
                  <a:pt x="0" y="83566"/>
                </a:lnTo>
                <a:lnTo>
                  <a:pt x="0" y="501395"/>
                </a:lnTo>
                <a:lnTo>
                  <a:pt x="643127" y="501395"/>
                </a:lnTo>
                <a:lnTo>
                  <a:pt x="643127" y="0"/>
                </a:lnTo>
                <a:close/>
              </a:path>
            </a:pathLst>
          </a:custGeom>
          <a:solidFill>
            <a:srgbClr val="2E334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86391"/>
            <a:ext cx="10734040" cy="6771640"/>
            <a:chOff x="0" y="86391"/>
            <a:chExt cx="10734040" cy="67716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454" y="86391"/>
              <a:ext cx="848559" cy="4733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82597"/>
              <a:ext cx="10733532" cy="63754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26509" y="0"/>
            <a:ext cx="50228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latin typeface="Corbel"/>
                <a:cs typeface="Corbel"/>
              </a:rPr>
              <a:t>Global</a:t>
            </a:r>
            <a:r>
              <a:rPr sz="4400" spc="-200" dirty="0">
                <a:latin typeface="Corbel"/>
                <a:cs typeface="Corbel"/>
              </a:rPr>
              <a:t> </a:t>
            </a:r>
            <a:r>
              <a:rPr sz="4400" spc="-5" dirty="0">
                <a:latin typeface="Corbel"/>
                <a:cs typeface="Corbel"/>
              </a:rPr>
              <a:t>Geo</a:t>
            </a:r>
            <a:r>
              <a:rPr sz="4400" spc="-204" dirty="0">
                <a:latin typeface="Corbel"/>
                <a:cs typeface="Corbel"/>
              </a:rPr>
              <a:t> </a:t>
            </a:r>
            <a:r>
              <a:rPr sz="4400" spc="-5" dirty="0">
                <a:latin typeface="Corbel"/>
                <a:cs typeface="Corbel"/>
              </a:rPr>
              <a:t>Coverage</a:t>
            </a:r>
            <a:endParaRPr sz="4400">
              <a:latin typeface="Corbel"/>
              <a:cs typeface="Corbe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71717" y="4186808"/>
            <a:ext cx="9474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40" dirty="0">
                <a:latin typeface="Calibri"/>
                <a:cs typeface="Calibri"/>
              </a:rPr>
              <a:t>PAKISTAN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10632" y="4145660"/>
            <a:ext cx="419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latin typeface="Calibri"/>
                <a:cs typeface="Calibri"/>
              </a:rPr>
              <a:t>U</a:t>
            </a:r>
            <a:r>
              <a:rPr sz="1800" b="1" dirty="0">
                <a:latin typeface="Calibri"/>
                <a:cs typeface="Calibri"/>
              </a:rPr>
              <a:t>AE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26353" y="3017646"/>
            <a:ext cx="2713355" cy="885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AFGHANISTAN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00">
              <a:latin typeface="Calibri"/>
              <a:cs typeface="Calibri"/>
            </a:endParaRPr>
          </a:p>
          <a:p>
            <a:pPr marL="1396365">
              <a:lnSpc>
                <a:spcPct val="100000"/>
              </a:lnSpc>
            </a:pPr>
            <a:r>
              <a:rPr sz="1800" b="1" spc="-15" dirty="0">
                <a:latin typeface="Calibri"/>
                <a:cs typeface="Calibri"/>
              </a:rPr>
              <a:t>B</a:t>
            </a:r>
            <a:r>
              <a:rPr sz="1800" b="1" dirty="0">
                <a:latin typeface="Calibri"/>
                <a:cs typeface="Calibri"/>
              </a:rPr>
              <a:t>AN</a:t>
            </a:r>
            <a:r>
              <a:rPr sz="1800" b="1" spc="5" dirty="0">
                <a:latin typeface="Calibri"/>
                <a:cs typeface="Calibri"/>
              </a:rPr>
              <a:t>G</a:t>
            </a:r>
            <a:r>
              <a:rPr sz="1800" b="1" spc="-10" dirty="0">
                <a:latin typeface="Calibri"/>
                <a:cs typeface="Calibri"/>
              </a:rPr>
              <a:t>L</a:t>
            </a:r>
            <a:r>
              <a:rPr sz="1800" b="1" dirty="0">
                <a:latin typeface="Calibri"/>
                <a:cs typeface="Calibri"/>
              </a:rPr>
              <a:t>A</a:t>
            </a:r>
            <a:r>
              <a:rPr sz="1800" b="1" spc="5" dirty="0">
                <a:latin typeface="Calibri"/>
                <a:cs typeface="Calibri"/>
              </a:rPr>
              <a:t>D</a:t>
            </a:r>
            <a:r>
              <a:rPr sz="1800" b="1" spc="-15" dirty="0">
                <a:latin typeface="Calibri"/>
                <a:cs typeface="Calibri"/>
              </a:rPr>
              <a:t>E</a:t>
            </a:r>
            <a:r>
              <a:rPr sz="1800" b="1" dirty="0">
                <a:latin typeface="Calibri"/>
                <a:cs typeface="Calibri"/>
              </a:rPr>
              <a:t>SH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83730" y="5282260"/>
            <a:ext cx="11468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libri"/>
                <a:cs typeface="Calibri"/>
              </a:rPr>
              <a:t>SINGAPORE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97966" y="1550288"/>
          <a:ext cx="3364228" cy="20576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21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2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429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5" dirty="0">
                          <a:latin typeface="Calibri"/>
                          <a:cs typeface="Calibri"/>
                        </a:rPr>
                        <a:t>Tier</a:t>
                      </a:r>
                      <a:r>
                        <a:rPr sz="1400" b="1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Cities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5" dirty="0">
                          <a:latin typeface="Calibri"/>
                          <a:cs typeface="Calibri"/>
                        </a:rPr>
                        <a:t>(Offices)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5" dirty="0">
                          <a:latin typeface="Calibri"/>
                          <a:cs typeface="Calibri"/>
                        </a:rPr>
                        <a:t>Tier</a:t>
                      </a:r>
                      <a:r>
                        <a:rPr sz="1400" b="1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Cities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400" b="1" spc="-5" dirty="0">
                          <a:latin typeface="Calibri"/>
                          <a:cs typeface="Calibri"/>
                        </a:rPr>
                        <a:t>(Extended</a:t>
                      </a:r>
                      <a:r>
                        <a:rPr sz="1400" b="1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Arms)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Karachi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Multan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Lahore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Faisalabad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Islamabad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Quetta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Peshawar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" name="object 12"/>
          <p:cNvGrpSpPr/>
          <p:nvPr/>
        </p:nvGrpSpPr>
        <p:grpSpPr>
          <a:xfrm>
            <a:off x="6388608" y="1929383"/>
            <a:ext cx="2421890" cy="1534795"/>
            <a:chOff x="6388608" y="1929383"/>
            <a:chExt cx="2421890" cy="1534795"/>
          </a:xfrm>
        </p:grpSpPr>
        <p:sp>
          <p:nvSpPr>
            <p:cNvPr id="13" name="object 13"/>
            <p:cNvSpPr/>
            <p:nvPr/>
          </p:nvSpPr>
          <p:spPr>
            <a:xfrm>
              <a:off x="6388608" y="1929383"/>
              <a:ext cx="1332230" cy="1534795"/>
            </a:xfrm>
            <a:custGeom>
              <a:avLst/>
              <a:gdLst/>
              <a:ahLst/>
              <a:cxnLst/>
              <a:rect l="l" t="t" r="r" b="b"/>
              <a:pathLst>
                <a:path w="1332229" h="1534795">
                  <a:moveTo>
                    <a:pt x="980186" y="0"/>
                  </a:moveTo>
                  <a:lnTo>
                    <a:pt x="998982" y="166496"/>
                  </a:lnTo>
                  <a:lnTo>
                    <a:pt x="956240" y="186186"/>
                  </a:lnTo>
                  <a:lnTo>
                    <a:pt x="914356" y="206922"/>
                  </a:lnTo>
                  <a:lnTo>
                    <a:pt x="873328" y="228705"/>
                  </a:lnTo>
                  <a:lnTo>
                    <a:pt x="833157" y="251535"/>
                  </a:lnTo>
                  <a:lnTo>
                    <a:pt x="793843" y="275411"/>
                  </a:lnTo>
                  <a:lnTo>
                    <a:pt x="755385" y="300333"/>
                  </a:lnTo>
                  <a:lnTo>
                    <a:pt x="717784" y="326302"/>
                  </a:lnTo>
                  <a:lnTo>
                    <a:pt x="681039" y="353318"/>
                  </a:lnTo>
                  <a:lnTo>
                    <a:pt x="645152" y="381380"/>
                  </a:lnTo>
                  <a:lnTo>
                    <a:pt x="610120" y="410489"/>
                  </a:lnTo>
                  <a:lnTo>
                    <a:pt x="575946" y="440645"/>
                  </a:lnTo>
                  <a:lnTo>
                    <a:pt x="542628" y="471847"/>
                  </a:lnTo>
                  <a:lnTo>
                    <a:pt x="510167" y="504095"/>
                  </a:lnTo>
                  <a:lnTo>
                    <a:pt x="478563" y="537391"/>
                  </a:lnTo>
                  <a:lnTo>
                    <a:pt x="447815" y="571732"/>
                  </a:lnTo>
                  <a:lnTo>
                    <a:pt x="417924" y="607121"/>
                  </a:lnTo>
                  <a:lnTo>
                    <a:pt x="388889" y="643556"/>
                  </a:lnTo>
                  <a:lnTo>
                    <a:pt x="360711" y="681037"/>
                  </a:lnTo>
                  <a:lnTo>
                    <a:pt x="333390" y="719565"/>
                  </a:lnTo>
                  <a:lnTo>
                    <a:pt x="306926" y="759140"/>
                  </a:lnTo>
                  <a:lnTo>
                    <a:pt x="281318" y="799761"/>
                  </a:lnTo>
                  <a:lnTo>
                    <a:pt x="256567" y="841429"/>
                  </a:lnTo>
                  <a:lnTo>
                    <a:pt x="232672" y="884143"/>
                  </a:lnTo>
                  <a:lnTo>
                    <a:pt x="209634" y="927904"/>
                  </a:lnTo>
                  <a:lnTo>
                    <a:pt x="187453" y="972711"/>
                  </a:lnTo>
                  <a:lnTo>
                    <a:pt x="166128" y="1018565"/>
                  </a:lnTo>
                  <a:lnTo>
                    <a:pt x="145661" y="1065466"/>
                  </a:lnTo>
                  <a:lnTo>
                    <a:pt x="126049" y="1113413"/>
                  </a:lnTo>
                  <a:lnTo>
                    <a:pt x="107295" y="1162407"/>
                  </a:lnTo>
                  <a:lnTo>
                    <a:pt x="89397" y="1212447"/>
                  </a:lnTo>
                  <a:lnTo>
                    <a:pt x="72356" y="1263534"/>
                  </a:lnTo>
                  <a:lnTo>
                    <a:pt x="56171" y="1315668"/>
                  </a:lnTo>
                  <a:lnTo>
                    <a:pt x="40843" y="1368848"/>
                  </a:lnTo>
                  <a:lnTo>
                    <a:pt x="26372" y="1423074"/>
                  </a:lnTo>
                  <a:lnTo>
                    <a:pt x="12757" y="1478348"/>
                  </a:lnTo>
                  <a:lnTo>
                    <a:pt x="0" y="1534667"/>
                  </a:lnTo>
                  <a:lnTo>
                    <a:pt x="21874" y="1480156"/>
                  </a:lnTo>
                  <a:lnTo>
                    <a:pt x="44532" y="1427162"/>
                  </a:lnTo>
                  <a:lnTo>
                    <a:pt x="67972" y="1375685"/>
                  </a:lnTo>
                  <a:lnTo>
                    <a:pt x="92195" y="1325724"/>
                  </a:lnTo>
                  <a:lnTo>
                    <a:pt x="117200" y="1277280"/>
                  </a:lnTo>
                  <a:lnTo>
                    <a:pt x="142988" y="1230354"/>
                  </a:lnTo>
                  <a:lnTo>
                    <a:pt x="169559" y="1184944"/>
                  </a:lnTo>
                  <a:lnTo>
                    <a:pt x="196913" y="1141050"/>
                  </a:lnTo>
                  <a:lnTo>
                    <a:pt x="225050" y="1098674"/>
                  </a:lnTo>
                  <a:lnTo>
                    <a:pt x="253969" y="1057815"/>
                  </a:lnTo>
                  <a:lnTo>
                    <a:pt x="283672" y="1018472"/>
                  </a:lnTo>
                  <a:lnTo>
                    <a:pt x="314157" y="980647"/>
                  </a:lnTo>
                  <a:lnTo>
                    <a:pt x="345425" y="944338"/>
                  </a:lnTo>
                  <a:lnTo>
                    <a:pt x="377476" y="909546"/>
                  </a:lnTo>
                  <a:lnTo>
                    <a:pt x="410310" y="876271"/>
                  </a:lnTo>
                  <a:lnTo>
                    <a:pt x="443928" y="844513"/>
                  </a:lnTo>
                  <a:lnTo>
                    <a:pt x="478328" y="814271"/>
                  </a:lnTo>
                  <a:lnTo>
                    <a:pt x="513511" y="785547"/>
                  </a:lnTo>
                  <a:lnTo>
                    <a:pt x="549477" y="758339"/>
                  </a:lnTo>
                  <a:lnTo>
                    <a:pt x="586226" y="732649"/>
                  </a:lnTo>
                  <a:lnTo>
                    <a:pt x="623759" y="708475"/>
                  </a:lnTo>
                  <a:lnTo>
                    <a:pt x="662075" y="685818"/>
                  </a:lnTo>
                  <a:lnTo>
                    <a:pt x="701173" y="664678"/>
                  </a:lnTo>
                  <a:lnTo>
                    <a:pt x="741055" y="645054"/>
                  </a:lnTo>
                  <a:lnTo>
                    <a:pt x="781721" y="626948"/>
                  </a:lnTo>
                  <a:lnTo>
                    <a:pt x="823169" y="610358"/>
                  </a:lnTo>
                  <a:lnTo>
                    <a:pt x="865401" y="595286"/>
                  </a:lnTo>
                  <a:lnTo>
                    <a:pt x="908416" y="581730"/>
                  </a:lnTo>
                  <a:lnTo>
                    <a:pt x="952215" y="569691"/>
                  </a:lnTo>
                  <a:lnTo>
                    <a:pt x="996796" y="559169"/>
                  </a:lnTo>
                  <a:lnTo>
                    <a:pt x="1042162" y="550163"/>
                  </a:lnTo>
                  <a:lnTo>
                    <a:pt x="1060958" y="716661"/>
                  </a:lnTo>
                  <a:lnTo>
                    <a:pt x="1331975" y="281558"/>
                  </a:lnTo>
                  <a:lnTo>
                    <a:pt x="980186" y="0"/>
                  </a:lnTo>
                  <a:close/>
                </a:path>
              </a:pathLst>
            </a:custGeom>
            <a:solidFill>
              <a:srgbClr val="95FCB9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52588" y="2011679"/>
              <a:ext cx="1057655" cy="368808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752588" y="2011679"/>
            <a:ext cx="1057910" cy="36893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260350">
              <a:lnSpc>
                <a:spcPct val="100000"/>
              </a:lnSpc>
              <a:spcBef>
                <a:spcPts val="245"/>
              </a:spcBef>
            </a:pPr>
            <a:r>
              <a:rPr sz="1800" b="1" spc="-5" dirty="0">
                <a:latin typeface="Calibri"/>
                <a:cs typeface="Calibri"/>
              </a:rPr>
              <a:t>Kabul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795125" y="6544157"/>
            <a:ext cx="1536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5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4385" y="176530"/>
            <a:ext cx="652589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latin typeface="Corbel"/>
                <a:cs typeface="Corbel"/>
              </a:rPr>
              <a:t>TECHN</a:t>
            </a:r>
            <a:r>
              <a:rPr sz="4400" spc="10" dirty="0">
                <a:latin typeface="Corbel"/>
                <a:cs typeface="Corbel"/>
              </a:rPr>
              <a:t>O</a:t>
            </a:r>
            <a:r>
              <a:rPr sz="4400" spc="-170" dirty="0">
                <a:latin typeface="Corbel"/>
                <a:cs typeface="Corbel"/>
              </a:rPr>
              <a:t>L</a:t>
            </a:r>
            <a:r>
              <a:rPr sz="4400" spc="-5" dirty="0">
                <a:latin typeface="Corbel"/>
                <a:cs typeface="Corbel"/>
              </a:rPr>
              <a:t>O</a:t>
            </a:r>
            <a:r>
              <a:rPr sz="4400" spc="10" dirty="0">
                <a:latin typeface="Corbel"/>
                <a:cs typeface="Corbel"/>
              </a:rPr>
              <a:t>G</a:t>
            </a:r>
            <a:r>
              <a:rPr sz="4400" dirty="0">
                <a:latin typeface="Corbel"/>
                <a:cs typeface="Corbel"/>
              </a:rPr>
              <a:t>Y</a:t>
            </a:r>
            <a:r>
              <a:rPr sz="4400" spc="-185" dirty="0">
                <a:latin typeface="Corbel"/>
                <a:cs typeface="Corbel"/>
              </a:rPr>
              <a:t> </a:t>
            </a:r>
            <a:r>
              <a:rPr sz="4400" spc="-5" dirty="0">
                <a:latin typeface="Corbel"/>
                <a:cs typeface="Corbel"/>
              </a:rPr>
              <a:t>C</a:t>
            </a:r>
            <a:r>
              <a:rPr sz="4400" spc="-30" dirty="0">
                <a:latin typeface="Corbel"/>
                <a:cs typeface="Corbel"/>
              </a:rPr>
              <a:t>O</a:t>
            </a:r>
            <a:r>
              <a:rPr sz="4400" dirty="0">
                <a:latin typeface="Corbel"/>
                <a:cs typeface="Corbel"/>
              </a:rPr>
              <a:t>VER</a:t>
            </a:r>
            <a:r>
              <a:rPr sz="4400" spc="-55" dirty="0">
                <a:latin typeface="Corbel"/>
                <a:cs typeface="Corbel"/>
              </a:rPr>
              <a:t>A</a:t>
            </a:r>
            <a:r>
              <a:rPr sz="4400" spc="-5" dirty="0">
                <a:latin typeface="Corbel"/>
                <a:cs typeface="Corbel"/>
              </a:rPr>
              <a:t>GE</a:t>
            </a:r>
            <a:endParaRPr sz="4400" dirty="0">
              <a:latin typeface="Corbel"/>
              <a:cs typeface="Corbe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9800" y="1006221"/>
            <a:ext cx="5203825" cy="4964430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54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latin typeface="Calibri"/>
                <a:cs typeface="Calibri"/>
              </a:rPr>
              <a:t>Cyber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Security</a:t>
            </a:r>
          </a:p>
          <a:p>
            <a:pPr marL="299085" indent="-28702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latin typeface="Calibri"/>
                <a:cs typeface="Calibri"/>
              </a:rPr>
              <a:t>Public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Cloud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Solution</a:t>
            </a:r>
            <a:endParaRPr sz="2400" dirty="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15" dirty="0">
                <a:latin typeface="Calibri"/>
                <a:cs typeface="Calibri"/>
              </a:rPr>
              <a:t>Data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Management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&amp;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Protection</a:t>
            </a:r>
            <a:endParaRPr sz="2400" dirty="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10" dirty="0">
                <a:latin typeface="Calibri"/>
                <a:cs typeface="Calibri"/>
              </a:rPr>
              <a:t>Enterprise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Server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Systems</a:t>
            </a:r>
            <a:endParaRPr sz="2400" dirty="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latin typeface="Calibri"/>
                <a:cs typeface="Calibri"/>
              </a:rPr>
              <a:t>Enterprise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Storage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Systems</a:t>
            </a:r>
            <a:endParaRPr sz="2400" dirty="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latin typeface="Calibri"/>
                <a:cs typeface="Calibri"/>
              </a:rPr>
              <a:t>End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Computing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Hardware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5" dirty="0">
                <a:latin typeface="Calibri"/>
                <a:cs typeface="Calibri"/>
              </a:rPr>
              <a:t> Software</a:t>
            </a:r>
            <a:endParaRPr sz="2400" dirty="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latin typeface="Calibri"/>
                <a:cs typeface="Calibri"/>
              </a:rPr>
              <a:t>Virtual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Center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Solution</a:t>
            </a:r>
            <a:endParaRPr sz="2400" dirty="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latin typeface="Calibri"/>
                <a:cs typeface="Calibri"/>
              </a:rPr>
              <a:t>Wireless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Networks</a:t>
            </a:r>
            <a:endParaRPr sz="2400" dirty="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latin typeface="Calibri"/>
                <a:cs typeface="Calibri"/>
              </a:rPr>
              <a:t>Application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availability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Protection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01611" y="1761744"/>
            <a:ext cx="4616196" cy="311048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795125" y="6544157"/>
            <a:ext cx="1536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6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3678" y="176530"/>
            <a:ext cx="56483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latin typeface="Corbel"/>
                <a:cs typeface="Corbel"/>
              </a:rPr>
              <a:t>PRODUCT</a:t>
            </a:r>
            <a:r>
              <a:rPr sz="4400" spc="-45" dirty="0">
                <a:latin typeface="Corbel"/>
                <a:cs typeface="Corbel"/>
              </a:rPr>
              <a:t> </a:t>
            </a:r>
            <a:r>
              <a:rPr sz="4400" spc="-5" dirty="0">
                <a:latin typeface="Corbel"/>
                <a:cs typeface="Corbel"/>
              </a:rPr>
              <a:t>PORTFOLIO</a:t>
            </a:r>
            <a:endParaRPr sz="4400" dirty="0">
              <a:latin typeface="Corbel"/>
              <a:cs typeface="Corbe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1563" y="1011936"/>
            <a:ext cx="11593830" cy="5100320"/>
            <a:chOff x="321563" y="1011936"/>
            <a:chExt cx="11593830" cy="51003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2384" y="2253996"/>
              <a:ext cx="2058162" cy="135712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6808" y="2598419"/>
              <a:ext cx="1385315" cy="68427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72612" y="2554224"/>
              <a:ext cx="1473835" cy="773430"/>
            </a:xfrm>
            <a:custGeom>
              <a:avLst/>
              <a:gdLst/>
              <a:ahLst/>
              <a:cxnLst/>
              <a:rect l="l" t="t" r="r" b="b"/>
              <a:pathLst>
                <a:path w="1473835" h="773429">
                  <a:moveTo>
                    <a:pt x="156210" y="0"/>
                  </a:moveTo>
                  <a:lnTo>
                    <a:pt x="1473835" y="0"/>
                  </a:lnTo>
                  <a:lnTo>
                    <a:pt x="1473835" y="616838"/>
                  </a:lnTo>
                  <a:lnTo>
                    <a:pt x="1461515" y="676148"/>
                  </a:lnTo>
                  <a:lnTo>
                    <a:pt x="1427734" y="726821"/>
                  </a:lnTo>
                  <a:lnTo>
                    <a:pt x="1377568" y="760602"/>
                  </a:lnTo>
                  <a:lnTo>
                    <a:pt x="1318005" y="773049"/>
                  </a:lnTo>
                  <a:lnTo>
                    <a:pt x="0" y="773049"/>
                  </a:lnTo>
                  <a:lnTo>
                    <a:pt x="0" y="156210"/>
                  </a:lnTo>
                  <a:lnTo>
                    <a:pt x="3048" y="126491"/>
                  </a:lnTo>
                  <a:lnTo>
                    <a:pt x="26670" y="70103"/>
                  </a:lnTo>
                  <a:lnTo>
                    <a:pt x="70103" y="26670"/>
                  </a:lnTo>
                  <a:lnTo>
                    <a:pt x="126491" y="3048"/>
                  </a:lnTo>
                  <a:lnTo>
                    <a:pt x="156210" y="0"/>
                  </a:lnTo>
                  <a:close/>
                </a:path>
              </a:pathLst>
            </a:custGeom>
            <a:ln w="883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1563" y="2196020"/>
              <a:ext cx="2941955" cy="122764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5988" y="2540508"/>
              <a:ext cx="2269236" cy="55473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21791" y="2496311"/>
              <a:ext cx="2357755" cy="643255"/>
            </a:xfrm>
            <a:custGeom>
              <a:avLst/>
              <a:gdLst/>
              <a:ahLst/>
              <a:cxnLst/>
              <a:rect l="l" t="t" r="r" b="b"/>
              <a:pathLst>
                <a:path w="2357755" h="643255">
                  <a:moveTo>
                    <a:pt x="134327" y="0"/>
                  </a:moveTo>
                  <a:lnTo>
                    <a:pt x="2357755" y="0"/>
                  </a:lnTo>
                  <a:lnTo>
                    <a:pt x="2357755" y="508888"/>
                  </a:lnTo>
                  <a:lnTo>
                    <a:pt x="2347341" y="560070"/>
                  </a:lnTo>
                  <a:lnTo>
                    <a:pt x="2318004" y="603503"/>
                  </a:lnTo>
                  <a:lnTo>
                    <a:pt x="2274570" y="632840"/>
                  </a:lnTo>
                  <a:lnTo>
                    <a:pt x="2223389" y="643254"/>
                  </a:lnTo>
                  <a:lnTo>
                    <a:pt x="0" y="643254"/>
                  </a:lnTo>
                  <a:lnTo>
                    <a:pt x="0" y="134365"/>
                  </a:lnTo>
                  <a:lnTo>
                    <a:pt x="2667" y="109220"/>
                  </a:lnTo>
                  <a:lnTo>
                    <a:pt x="23520" y="59816"/>
                  </a:lnTo>
                  <a:lnTo>
                    <a:pt x="59829" y="23495"/>
                  </a:lnTo>
                  <a:lnTo>
                    <a:pt x="109207" y="2666"/>
                  </a:lnTo>
                  <a:lnTo>
                    <a:pt x="134327" y="0"/>
                  </a:lnTo>
                  <a:close/>
                </a:path>
              </a:pathLst>
            </a:custGeom>
            <a:ln w="8839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69792" y="1046988"/>
              <a:ext cx="2458847" cy="143471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14216" y="1391411"/>
              <a:ext cx="1786127" cy="7620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970019" y="1347215"/>
              <a:ext cx="1875155" cy="850900"/>
            </a:xfrm>
            <a:custGeom>
              <a:avLst/>
              <a:gdLst/>
              <a:ahLst/>
              <a:cxnLst/>
              <a:rect l="l" t="t" r="r" b="b"/>
              <a:pathLst>
                <a:path w="1875154" h="850900">
                  <a:moveTo>
                    <a:pt x="168782" y="0"/>
                  </a:moveTo>
                  <a:lnTo>
                    <a:pt x="1874774" y="0"/>
                  </a:lnTo>
                  <a:lnTo>
                    <a:pt x="1874774" y="681228"/>
                  </a:lnTo>
                  <a:lnTo>
                    <a:pt x="1861439" y="746379"/>
                  </a:lnTo>
                  <a:lnTo>
                    <a:pt x="1824608" y="800226"/>
                  </a:lnTo>
                  <a:lnTo>
                    <a:pt x="1770760" y="837057"/>
                  </a:lnTo>
                  <a:lnTo>
                    <a:pt x="1705609" y="850392"/>
                  </a:lnTo>
                  <a:lnTo>
                    <a:pt x="0" y="850392"/>
                  </a:lnTo>
                  <a:lnTo>
                    <a:pt x="0" y="168783"/>
                  </a:lnTo>
                  <a:lnTo>
                    <a:pt x="3428" y="137033"/>
                  </a:lnTo>
                  <a:lnTo>
                    <a:pt x="29337" y="75184"/>
                  </a:lnTo>
                  <a:lnTo>
                    <a:pt x="75183" y="29337"/>
                  </a:lnTo>
                  <a:lnTo>
                    <a:pt x="137032" y="3429"/>
                  </a:lnTo>
                  <a:lnTo>
                    <a:pt x="168782" y="0"/>
                  </a:lnTo>
                  <a:close/>
                </a:path>
              </a:pathLst>
            </a:custGeom>
            <a:ln w="883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3859" y="3224796"/>
              <a:ext cx="2318766" cy="11786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8283" y="3569208"/>
              <a:ext cx="1645920" cy="50596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04088" y="3525012"/>
              <a:ext cx="1734820" cy="594360"/>
            </a:xfrm>
            <a:custGeom>
              <a:avLst/>
              <a:gdLst/>
              <a:ahLst/>
              <a:cxnLst/>
              <a:rect l="l" t="t" r="r" b="b"/>
              <a:pathLst>
                <a:path w="1734820" h="594360">
                  <a:moveTo>
                    <a:pt x="126682" y="0"/>
                  </a:moveTo>
                  <a:lnTo>
                    <a:pt x="1734566" y="0"/>
                  </a:lnTo>
                  <a:lnTo>
                    <a:pt x="1734566" y="468121"/>
                  </a:lnTo>
                  <a:lnTo>
                    <a:pt x="1724406" y="516000"/>
                  </a:lnTo>
                  <a:lnTo>
                    <a:pt x="1697228" y="557021"/>
                  </a:lnTo>
                  <a:lnTo>
                    <a:pt x="1656080" y="584326"/>
                  </a:lnTo>
                  <a:lnTo>
                    <a:pt x="1607947" y="594360"/>
                  </a:lnTo>
                  <a:lnTo>
                    <a:pt x="0" y="594360"/>
                  </a:lnTo>
                  <a:lnTo>
                    <a:pt x="0" y="126618"/>
                  </a:lnTo>
                  <a:lnTo>
                    <a:pt x="2235" y="102615"/>
                  </a:lnTo>
                  <a:lnTo>
                    <a:pt x="22301" y="56387"/>
                  </a:lnTo>
                  <a:lnTo>
                    <a:pt x="56337" y="22351"/>
                  </a:lnTo>
                  <a:lnTo>
                    <a:pt x="102679" y="2286"/>
                  </a:lnTo>
                  <a:lnTo>
                    <a:pt x="126682" y="0"/>
                  </a:lnTo>
                  <a:close/>
                </a:path>
              </a:pathLst>
            </a:custGeom>
            <a:ln w="883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62571" y="2141219"/>
              <a:ext cx="2487929" cy="129768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06995" y="2485644"/>
              <a:ext cx="1815083" cy="62483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162799" y="2441447"/>
              <a:ext cx="1903730" cy="713740"/>
            </a:xfrm>
            <a:custGeom>
              <a:avLst/>
              <a:gdLst/>
              <a:ahLst/>
              <a:cxnLst/>
              <a:rect l="l" t="t" r="r" b="b"/>
              <a:pathLst>
                <a:path w="1903729" h="713739">
                  <a:moveTo>
                    <a:pt x="146430" y="0"/>
                  </a:moveTo>
                  <a:lnTo>
                    <a:pt x="1903729" y="0"/>
                  </a:lnTo>
                  <a:lnTo>
                    <a:pt x="1903729" y="566927"/>
                  </a:lnTo>
                  <a:lnTo>
                    <a:pt x="1891919" y="622807"/>
                  </a:lnTo>
                  <a:lnTo>
                    <a:pt x="1860296" y="670178"/>
                  </a:lnTo>
                  <a:lnTo>
                    <a:pt x="1813559" y="701675"/>
                  </a:lnTo>
                  <a:lnTo>
                    <a:pt x="1757552" y="713486"/>
                  </a:lnTo>
                  <a:lnTo>
                    <a:pt x="0" y="713486"/>
                  </a:lnTo>
                  <a:lnTo>
                    <a:pt x="0" y="146430"/>
                  </a:lnTo>
                  <a:lnTo>
                    <a:pt x="2667" y="118490"/>
                  </a:lnTo>
                  <a:lnTo>
                    <a:pt x="25146" y="65531"/>
                  </a:lnTo>
                  <a:lnTo>
                    <a:pt x="65531" y="25146"/>
                  </a:lnTo>
                  <a:lnTo>
                    <a:pt x="118491" y="2666"/>
                  </a:lnTo>
                  <a:lnTo>
                    <a:pt x="146430" y="0"/>
                  </a:lnTo>
                  <a:close/>
                </a:path>
              </a:pathLst>
            </a:custGeom>
            <a:ln w="883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54523" y="2176272"/>
              <a:ext cx="1919351" cy="179133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98948" y="2520696"/>
              <a:ext cx="1246631" cy="111861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254752" y="2476500"/>
              <a:ext cx="1335405" cy="1207135"/>
            </a:xfrm>
            <a:custGeom>
              <a:avLst/>
              <a:gdLst/>
              <a:ahLst/>
              <a:cxnLst/>
              <a:rect l="l" t="t" r="r" b="b"/>
              <a:pathLst>
                <a:path w="1335404" h="1207135">
                  <a:moveTo>
                    <a:pt x="228346" y="0"/>
                  </a:moveTo>
                  <a:lnTo>
                    <a:pt x="1335404" y="0"/>
                  </a:lnTo>
                  <a:lnTo>
                    <a:pt x="1335404" y="978788"/>
                  </a:lnTo>
                  <a:lnTo>
                    <a:pt x="1330705" y="1022985"/>
                  </a:lnTo>
                  <a:lnTo>
                    <a:pt x="1317498" y="1066164"/>
                  </a:lnTo>
                  <a:lnTo>
                    <a:pt x="1296289" y="1105662"/>
                  </a:lnTo>
                  <a:lnTo>
                    <a:pt x="1267714" y="1140079"/>
                  </a:lnTo>
                  <a:lnTo>
                    <a:pt x="1233805" y="1168145"/>
                  </a:lnTo>
                  <a:lnTo>
                    <a:pt x="1194435" y="1189227"/>
                  </a:lnTo>
                  <a:lnTo>
                    <a:pt x="1151255" y="1202563"/>
                  </a:lnTo>
                  <a:lnTo>
                    <a:pt x="1106932" y="1207135"/>
                  </a:lnTo>
                  <a:lnTo>
                    <a:pt x="0" y="1207135"/>
                  </a:lnTo>
                  <a:lnTo>
                    <a:pt x="0" y="228346"/>
                  </a:lnTo>
                  <a:lnTo>
                    <a:pt x="4699" y="184150"/>
                  </a:lnTo>
                  <a:lnTo>
                    <a:pt x="17907" y="140970"/>
                  </a:lnTo>
                  <a:lnTo>
                    <a:pt x="39115" y="101346"/>
                  </a:lnTo>
                  <a:lnTo>
                    <a:pt x="67563" y="67563"/>
                  </a:lnTo>
                  <a:lnTo>
                    <a:pt x="101346" y="39115"/>
                  </a:lnTo>
                  <a:lnTo>
                    <a:pt x="140970" y="17907"/>
                  </a:lnTo>
                  <a:lnTo>
                    <a:pt x="184150" y="4699"/>
                  </a:lnTo>
                  <a:lnTo>
                    <a:pt x="228346" y="0"/>
                  </a:lnTo>
                  <a:close/>
                </a:path>
              </a:pathLst>
            </a:custGeom>
            <a:ln w="883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3859" y="4277880"/>
              <a:ext cx="2222754" cy="148666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8283" y="4622291"/>
              <a:ext cx="1549908" cy="81381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04088" y="4578095"/>
              <a:ext cx="1638935" cy="902335"/>
            </a:xfrm>
            <a:custGeom>
              <a:avLst/>
              <a:gdLst/>
              <a:ahLst/>
              <a:cxnLst/>
              <a:rect l="l" t="t" r="r" b="b"/>
              <a:pathLst>
                <a:path w="1638935" h="902335">
                  <a:moveTo>
                    <a:pt x="177685" y="0"/>
                  </a:moveTo>
                  <a:lnTo>
                    <a:pt x="1638554" y="0"/>
                  </a:lnTo>
                  <a:lnTo>
                    <a:pt x="1638554" y="724661"/>
                  </a:lnTo>
                  <a:lnTo>
                    <a:pt x="1624584" y="792352"/>
                  </a:lnTo>
                  <a:lnTo>
                    <a:pt x="1586103" y="849883"/>
                  </a:lnTo>
                  <a:lnTo>
                    <a:pt x="1528572" y="888364"/>
                  </a:lnTo>
                  <a:lnTo>
                    <a:pt x="1460881" y="902334"/>
                  </a:lnTo>
                  <a:lnTo>
                    <a:pt x="0" y="902334"/>
                  </a:lnTo>
                  <a:lnTo>
                    <a:pt x="0" y="177672"/>
                  </a:lnTo>
                  <a:lnTo>
                    <a:pt x="3454" y="143636"/>
                  </a:lnTo>
                  <a:lnTo>
                    <a:pt x="30302" y="79374"/>
                  </a:lnTo>
                  <a:lnTo>
                    <a:pt x="79413" y="30352"/>
                  </a:lnTo>
                  <a:lnTo>
                    <a:pt x="143637" y="3428"/>
                  </a:lnTo>
                  <a:lnTo>
                    <a:pt x="177685" y="0"/>
                  </a:lnTo>
                  <a:close/>
                </a:path>
              </a:pathLst>
            </a:custGeom>
            <a:ln w="883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87796" y="1011936"/>
              <a:ext cx="3411474" cy="139522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32219" y="1356360"/>
              <a:ext cx="2738628" cy="72237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288023" y="1312163"/>
              <a:ext cx="2827655" cy="811530"/>
            </a:xfrm>
            <a:custGeom>
              <a:avLst/>
              <a:gdLst/>
              <a:ahLst/>
              <a:cxnLst/>
              <a:rect l="l" t="t" r="r" b="b"/>
              <a:pathLst>
                <a:path w="2827654" h="811530">
                  <a:moveTo>
                    <a:pt x="162687" y="0"/>
                  </a:moveTo>
                  <a:lnTo>
                    <a:pt x="2827274" y="0"/>
                  </a:lnTo>
                  <a:lnTo>
                    <a:pt x="2827274" y="648462"/>
                  </a:lnTo>
                  <a:lnTo>
                    <a:pt x="2814447" y="710311"/>
                  </a:lnTo>
                  <a:lnTo>
                    <a:pt x="2779141" y="763015"/>
                  </a:lnTo>
                  <a:lnTo>
                    <a:pt x="2727071" y="798195"/>
                  </a:lnTo>
                  <a:lnTo>
                    <a:pt x="2664968" y="811149"/>
                  </a:lnTo>
                  <a:lnTo>
                    <a:pt x="0" y="811149"/>
                  </a:lnTo>
                  <a:lnTo>
                    <a:pt x="0" y="162687"/>
                  </a:lnTo>
                  <a:lnTo>
                    <a:pt x="3048" y="131699"/>
                  </a:lnTo>
                  <a:lnTo>
                    <a:pt x="27939" y="72644"/>
                  </a:lnTo>
                  <a:lnTo>
                    <a:pt x="72643" y="27939"/>
                  </a:lnTo>
                  <a:lnTo>
                    <a:pt x="131699" y="3048"/>
                  </a:lnTo>
                  <a:lnTo>
                    <a:pt x="162687" y="0"/>
                  </a:lnTo>
                  <a:close/>
                </a:path>
              </a:pathLst>
            </a:custGeom>
            <a:ln w="8839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233916" y="2127503"/>
              <a:ext cx="2440685" cy="129616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78340" y="2471927"/>
              <a:ext cx="1767839" cy="62331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9534144" y="2427732"/>
              <a:ext cx="1856739" cy="711835"/>
            </a:xfrm>
            <a:custGeom>
              <a:avLst/>
              <a:gdLst/>
              <a:ahLst/>
              <a:cxnLst/>
              <a:rect l="l" t="t" r="r" b="b"/>
              <a:pathLst>
                <a:path w="1856740" h="711835">
                  <a:moveTo>
                    <a:pt x="146050" y="0"/>
                  </a:moveTo>
                  <a:lnTo>
                    <a:pt x="1856485" y="0"/>
                  </a:lnTo>
                  <a:lnTo>
                    <a:pt x="1856485" y="565784"/>
                  </a:lnTo>
                  <a:lnTo>
                    <a:pt x="1844802" y="621538"/>
                  </a:lnTo>
                  <a:lnTo>
                    <a:pt x="1813052" y="668527"/>
                  </a:lnTo>
                  <a:lnTo>
                    <a:pt x="1766188" y="700151"/>
                  </a:lnTo>
                  <a:lnTo>
                    <a:pt x="1710308" y="711834"/>
                  </a:lnTo>
                  <a:lnTo>
                    <a:pt x="0" y="711834"/>
                  </a:lnTo>
                  <a:lnTo>
                    <a:pt x="0" y="146050"/>
                  </a:lnTo>
                  <a:lnTo>
                    <a:pt x="2666" y="118109"/>
                  </a:lnTo>
                  <a:lnTo>
                    <a:pt x="25273" y="65404"/>
                  </a:lnTo>
                  <a:lnTo>
                    <a:pt x="65404" y="25272"/>
                  </a:lnTo>
                  <a:lnTo>
                    <a:pt x="118109" y="2666"/>
                  </a:lnTo>
                  <a:lnTo>
                    <a:pt x="146050" y="0"/>
                  </a:lnTo>
                  <a:close/>
                </a:path>
              </a:pathLst>
            </a:custGeom>
            <a:ln w="883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354067" y="4259516"/>
              <a:ext cx="2333879" cy="124910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698492" y="4604003"/>
              <a:ext cx="1661160" cy="576071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654296" y="4559807"/>
              <a:ext cx="1750060" cy="664845"/>
            </a:xfrm>
            <a:custGeom>
              <a:avLst/>
              <a:gdLst/>
              <a:ahLst/>
              <a:cxnLst/>
              <a:rect l="l" t="t" r="r" b="b"/>
              <a:pathLst>
                <a:path w="1750060" h="664845">
                  <a:moveTo>
                    <a:pt x="138049" y="0"/>
                  </a:moveTo>
                  <a:lnTo>
                    <a:pt x="1749678" y="0"/>
                  </a:lnTo>
                  <a:lnTo>
                    <a:pt x="1749678" y="526669"/>
                  </a:lnTo>
                  <a:lnTo>
                    <a:pt x="1738883" y="578866"/>
                  </a:lnTo>
                  <a:lnTo>
                    <a:pt x="1708657" y="623697"/>
                  </a:lnTo>
                  <a:lnTo>
                    <a:pt x="1663953" y="653923"/>
                  </a:lnTo>
                  <a:lnTo>
                    <a:pt x="1611756" y="664591"/>
                  </a:lnTo>
                  <a:lnTo>
                    <a:pt x="0" y="664591"/>
                  </a:lnTo>
                  <a:lnTo>
                    <a:pt x="0" y="138049"/>
                  </a:lnTo>
                  <a:lnTo>
                    <a:pt x="2666" y="111887"/>
                  </a:lnTo>
                  <a:lnTo>
                    <a:pt x="24129" y="61849"/>
                  </a:lnTo>
                  <a:lnTo>
                    <a:pt x="61849" y="24130"/>
                  </a:lnTo>
                  <a:lnTo>
                    <a:pt x="111887" y="2667"/>
                  </a:lnTo>
                  <a:lnTo>
                    <a:pt x="138049" y="0"/>
                  </a:lnTo>
                  <a:close/>
                </a:path>
              </a:pathLst>
            </a:custGeom>
            <a:ln w="883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133332" y="1117092"/>
              <a:ext cx="2781935" cy="131457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477756" y="1461516"/>
              <a:ext cx="2109216" cy="641603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9433559" y="1417320"/>
              <a:ext cx="2197735" cy="730250"/>
            </a:xfrm>
            <a:custGeom>
              <a:avLst/>
              <a:gdLst/>
              <a:ahLst/>
              <a:cxnLst/>
              <a:rect l="l" t="t" r="r" b="b"/>
              <a:pathLst>
                <a:path w="2197734" h="730250">
                  <a:moveTo>
                    <a:pt x="149351" y="0"/>
                  </a:moveTo>
                  <a:lnTo>
                    <a:pt x="2197735" y="0"/>
                  </a:lnTo>
                  <a:lnTo>
                    <a:pt x="2197735" y="581278"/>
                  </a:lnTo>
                  <a:lnTo>
                    <a:pt x="2186051" y="637920"/>
                  </a:lnTo>
                  <a:lnTo>
                    <a:pt x="2153666" y="685926"/>
                  </a:lnTo>
                  <a:lnTo>
                    <a:pt x="2105533" y="718438"/>
                  </a:lnTo>
                  <a:lnTo>
                    <a:pt x="2048891" y="730122"/>
                  </a:lnTo>
                  <a:lnTo>
                    <a:pt x="0" y="730122"/>
                  </a:lnTo>
                  <a:lnTo>
                    <a:pt x="0" y="149351"/>
                  </a:lnTo>
                  <a:lnTo>
                    <a:pt x="2667" y="121157"/>
                  </a:lnTo>
                  <a:lnTo>
                    <a:pt x="25654" y="66547"/>
                  </a:lnTo>
                  <a:lnTo>
                    <a:pt x="66548" y="25653"/>
                  </a:lnTo>
                  <a:lnTo>
                    <a:pt x="121158" y="2666"/>
                  </a:lnTo>
                  <a:lnTo>
                    <a:pt x="149351" y="0"/>
                  </a:lnTo>
                  <a:close/>
                </a:path>
              </a:pathLst>
            </a:custGeom>
            <a:ln w="883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247887" y="3112046"/>
              <a:ext cx="3629405" cy="114816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592311" y="3456431"/>
              <a:ext cx="2956559" cy="475487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8548116" y="3412236"/>
              <a:ext cx="3045460" cy="564515"/>
            </a:xfrm>
            <a:custGeom>
              <a:avLst/>
              <a:gdLst/>
              <a:ahLst/>
              <a:cxnLst/>
              <a:rect l="l" t="t" r="r" b="b"/>
              <a:pathLst>
                <a:path w="3045459" h="564514">
                  <a:moveTo>
                    <a:pt x="121411" y="0"/>
                  </a:moveTo>
                  <a:lnTo>
                    <a:pt x="3045079" y="0"/>
                  </a:lnTo>
                  <a:lnTo>
                    <a:pt x="3045079" y="442849"/>
                  </a:lnTo>
                  <a:lnTo>
                    <a:pt x="3035554" y="488822"/>
                  </a:lnTo>
                  <a:lnTo>
                    <a:pt x="3009391" y="527938"/>
                  </a:lnTo>
                  <a:lnTo>
                    <a:pt x="2969640" y="554608"/>
                  </a:lnTo>
                  <a:lnTo>
                    <a:pt x="2923793" y="564261"/>
                  </a:lnTo>
                  <a:lnTo>
                    <a:pt x="0" y="564261"/>
                  </a:lnTo>
                  <a:lnTo>
                    <a:pt x="0" y="121412"/>
                  </a:lnTo>
                  <a:lnTo>
                    <a:pt x="2285" y="98805"/>
                  </a:lnTo>
                  <a:lnTo>
                    <a:pt x="20954" y="53975"/>
                  </a:lnTo>
                  <a:lnTo>
                    <a:pt x="53975" y="20954"/>
                  </a:lnTo>
                  <a:lnTo>
                    <a:pt x="98805" y="2286"/>
                  </a:lnTo>
                  <a:lnTo>
                    <a:pt x="121411" y="0"/>
                  </a:lnTo>
                  <a:close/>
                </a:path>
              </a:pathLst>
            </a:custGeom>
            <a:ln w="8839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510028" y="5123675"/>
              <a:ext cx="2483357" cy="98812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854452" y="5468112"/>
              <a:ext cx="1810512" cy="315468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2810256" y="5423915"/>
              <a:ext cx="1899285" cy="404495"/>
            </a:xfrm>
            <a:custGeom>
              <a:avLst/>
              <a:gdLst/>
              <a:ahLst/>
              <a:cxnLst/>
              <a:rect l="l" t="t" r="r" b="b"/>
              <a:pathLst>
                <a:path w="1899285" h="404495">
                  <a:moveTo>
                    <a:pt x="92329" y="0"/>
                  </a:moveTo>
                  <a:lnTo>
                    <a:pt x="1898904" y="0"/>
                  </a:lnTo>
                  <a:lnTo>
                    <a:pt x="1898904" y="311619"/>
                  </a:lnTo>
                  <a:lnTo>
                    <a:pt x="1892427" y="345097"/>
                  </a:lnTo>
                  <a:lnTo>
                    <a:pt x="1871091" y="376008"/>
                  </a:lnTo>
                  <a:lnTo>
                    <a:pt x="1840103" y="397344"/>
                  </a:lnTo>
                  <a:lnTo>
                    <a:pt x="1806702" y="403910"/>
                  </a:lnTo>
                  <a:lnTo>
                    <a:pt x="0" y="403910"/>
                  </a:lnTo>
                  <a:lnTo>
                    <a:pt x="0" y="92329"/>
                  </a:lnTo>
                  <a:lnTo>
                    <a:pt x="7112" y="58928"/>
                  </a:lnTo>
                  <a:lnTo>
                    <a:pt x="27812" y="27813"/>
                  </a:lnTo>
                  <a:lnTo>
                    <a:pt x="58927" y="7112"/>
                  </a:lnTo>
                  <a:lnTo>
                    <a:pt x="92329" y="0"/>
                  </a:lnTo>
                  <a:close/>
                </a:path>
              </a:pathLst>
            </a:custGeom>
            <a:ln w="883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694431" y="3336036"/>
              <a:ext cx="2541270" cy="100812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038856" y="3680459"/>
              <a:ext cx="1868423" cy="335279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2994659" y="3636263"/>
              <a:ext cx="1957070" cy="424180"/>
            </a:xfrm>
            <a:custGeom>
              <a:avLst/>
              <a:gdLst/>
              <a:ahLst/>
              <a:cxnLst/>
              <a:rect l="l" t="t" r="r" b="b"/>
              <a:pathLst>
                <a:path w="1957070" h="424179">
                  <a:moveTo>
                    <a:pt x="59435" y="0"/>
                  </a:moveTo>
                  <a:lnTo>
                    <a:pt x="1956815" y="0"/>
                  </a:lnTo>
                  <a:lnTo>
                    <a:pt x="1956815" y="364744"/>
                  </a:lnTo>
                  <a:lnTo>
                    <a:pt x="1952752" y="384429"/>
                  </a:lnTo>
                  <a:lnTo>
                    <a:pt x="1939163" y="406019"/>
                  </a:lnTo>
                  <a:lnTo>
                    <a:pt x="1917573" y="419608"/>
                  </a:lnTo>
                  <a:lnTo>
                    <a:pt x="1897888" y="423799"/>
                  </a:lnTo>
                  <a:lnTo>
                    <a:pt x="0" y="423799"/>
                  </a:lnTo>
                  <a:lnTo>
                    <a:pt x="0" y="59436"/>
                  </a:lnTo>
                  <a:lnTo>
                    <a:pt x="4317" y="38735"/>
                  </a:lnTo>
                  <a:lnTo>
                    <a:pt x="18414" y="18415"/>
                  </a:lnTo>
                  <a:lnTo>
                    <a:pt x="38734" y="4318"/>
                  </a:lnTo>
                  <a:lnTo>
                    <a:pt x="59435" y="0"/>
                  </a:lnTo>
                  <a:close/>
                </a:path>
              </a:pathLst>
            </a:custGeom>
            <a:ln w="883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03347" y="4061459"/>
              <a:ext cx="2149729" cy="128257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747771" y="4405883"/>
              <a:ext cx="1476755" cy="609600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2703575" y="4361688"/>
              <a:ext cx="1565275" cy="698500"/>
            </a:xfrm>
            <a:custGeom>
              <a:avLst/>
              <a:gdLst/>
              <a:ahLst/>
              <a:cxnLst/>
              <a:rect l="l" t="t" r="r" b="b"/>
              <a:pathLst>
                <a:path w="1565275" h="698500">
                  <a:moveTo>
                    <a:pt x="143637" y="0"/>
                  </a:moveTo>
                  <a:lnTo>
                    <a:pt x="1565148" y="0"/>
                  </a:lnTo>
                  <a:lnTo>
                    <a:pt x="1565148" y="554355"/>
                  </a:lnTo>
                  <a:lnTo>
                    <a:pt x="1553845" y="609473"/>
                  </a:lnTo>
                  <a:lnTo>
                    <a:pt x="1522602" y="655447"/>
                  </a:lnTo>
                  <a:lnTo>
                    <a:pt x="1476628" y="686688"/>
                  </a:lnTo>
                  <a:lnTo>
                    <a:pt x="1421511" y="697992"/>
                  </a:lnTo>
                  <a:lnTo>
                    <a:pt x="0" y="697992"/>
                  </a:lnTo>
                  <a:lnTo>
                    <a:pt x="0" y="143637"/>
                  </a:lnTo>
                  <a:lnTo>
                    <a:pt x="2667" y="116712"/>
                  </a:lnTo>
                  <a:lnTo>
                    <a:pt x="24765" y="64262"/>
                  </a:lnTo>
                  <a:lnTo>
                    <a:pt x="64262" y="24764"/>
                  </a:lnTo>
                  <a:lnTo>
                    <a:pt x="116712" y="2667"/>
                  </a:lnTo>
                  <a:lnTo>
                    <a:pt x="143637" y="0"/>
                  </a:lnTo>
                  <a:close/>
                </a:path>
              </a:pathLst>
            </a:custGeom>
            <a:ln w="883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080760" y="3576802"/>
              <a:ext cx="2561209" cy="109362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425184" y="3921252"/>
              <a:ext cx="1888236" cy="420624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6380987" y="3877056"/>
              <a:ext cx="1976755" cy="509270"/>
            </a:xfrm>
            <a:custGeom>
              <a:avLst/>
              <a:gdLst/>
              <a:ahLst/>
              <a:cxnLst/>
              <a:rect l="l" t="t" r="r" b="b"/>
              <a:pathLst>
                <a:path w="1976754" h="509270">
                  <a:moveTo>
                    <a:pt x="111887" y="0"/>
                  </a:moveTo>
                  <a:lnTo>
                    <a:pt x="1976755" y="0"/>
                  </a:lnTo>
                  <a:lnTo>
                    <a:pt x="1976755" y="397510"/>
                  </a:lnTo>
                  <a:lnTo>
                    <a:pt x="1967357" y="441325"/>
                  </a:lnTo>
                  <a:lnTo>
                    <a:pt x="1943735" y="476123"/>
                  </a:lnTo>
                  <a:lnTo>
                    <a:pt x="1908937" y="499618"/>
                  </a:lnTo>
                  <a:lnTo>
                    <a:pt x="1865248" y="509016"/>
                  </a:lnTo>
                  <a:lnTo>
                    <a:pt x="0" y="509016"/>
                  </a:lnTo>
                  <a:lnTo>
                    <a:pt x="0" y="111887"/>
                  </a:lnTo>
                  <a:lnTo>
                    <a:pt x="2286" y="91694"/>
                  </a:lnTo>
                  <a:lnTo>
                    <a:pt x="19303" y="50165"/>
                  </a:lnTo>
                  <a:lnTo>
                    <a:pt x="50164" y="19304"/>
                  </a:lnTo>
                  <a:lnTo>
                    <a:pt x="91694" y="2286"/>
                  </a:lnTo>
                  <a:lnTo>
                    <a:pt x="111887" y="0"/>
                  </a:lnTo>
                  <a:close/>
                </a:path>
              </a:pathLst>
            </a:custGeom>
            <a:ln w="883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21207" y="1385354"/>
              <a:ext cx="3464814" cy="118017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65631" y="1729740"/>
              <a:ext cx="2791968" cy="507491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821436" y="1685544"/>
              <a:ext cx="2880360" cy="596265"/>
            </a:xfrm>
            <a:custGeom>
              <a:avLst/>
              <a:gdLst/>
              <a:ahLst/>
              <a:cxnLst/>
              <a:rect l="l" t="t" r="r" b="b"/>
              <a:pathLst>
                <a:path w="2880360" h="596264">
                  <a:moveTo>
                    <a:pt x="127076" y="0"/>
                  </a:moveTo>
                  <a:lnTo>
                    <a:pt x="2880360" y="0"/>
                  </a:lnTo>
                  <a:lnTo>
                    <a:pt x="2880360" y="469264"/>
                  </a:lnTo>
                  <a:lnTo>
                    <a:pt x="2870327" y="517525"/>
                  </a:lnTo>
                  <a:lnTo>
                    <a:pt x="2843022" y="558672"/>
                  </a:lnTo>
                  <a:lnTo>
                    <a:pt x="2801874" y="585851"/>
                  </a:lnTo>
                  <a:lnTo>
                    <a:pt x="2753741" y="596010"/>
                  </a:lnTo>
                  <a:lnTo>
                    <a:pt x="0" y="596010"/>
                  </a:lnTo>
                  <a:lnTo>
                    <a:pt x="0" y="127126"/>
                  </a:lnTo>
                  <a:lnTo>
                    <a:pt x="2235" y="103123"/>
                  </a:lnTo>
                  <a:lnTo>
                    <a:pt x="22136" y="56514"/>
                  </a:lnTo>
                  <a:lnTo>
                    <a:pt x="56540" y="22097"/>
                  </a:lnTo>
                  <a:lnTo>
                    <a:pt x="103073" y="2285"/>
                  </a:lnTo>
                  <a:lnTo>
                    <a:pt x="127076" y="0"/>
                  </a:lnTo>
                  <a:close/>
                </a:path>
              </a:pathLst>
            </a:custGeom>
            <a:ln w="8839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362187" y="4884420"/>
              <a:ext cx="3409950" cy="117115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706611" y="5228844"/>
              <a:ext cx="2737104" cy="498347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8662416" y="5184647"/>
              <a:ext cx="2825750" cy="587375"/>
            </a:xfrm>
            <a:custGeom>
              <a:avLst/>
              <a:gdLst/>
              <a:ahLst/>
              <a:cxnLst/>
              <a:rect l="l" t="t" r="r" b="b"/>
              <a:pathLst>
                <a:path w="2825750" h="587375">
                  <a:moveTo>
                    <a:pt x="125475" y="0"/>
                  </a:moveTo>
                  <a:lnTo>
                    <a:pt x="2825623" y="0"/>
                  </a:lnTo>
                  <a:lnTo>
                    <a:pt x="2825623" y="461822"/>
                  </a:lnTo>
                  <a:lnTo>
                    <a:pt x="2815970" y="509295"/>
                  </a:lnTo>
                  <a:lnTo>
                    <a:pt x="2788665" y="549897"/>
                  </a:lnTo>
                  <a:lnTo>
                    <a:pt x="2748026" y="577202"/>
                  </a:lnTo>
                  <a:lnTo>
                    <a:pt x="2700654" y="586866"/>
                  </a:lnTo>
                  <a:lnTo>
                    <a:pt x="0" y="586866"/>
                  </a:lnTo>
                  <a:lnTo>
                    <a:pt x="0" y="125475"/>
                  </a:lnTo>
                  <a:lnTo>
                    <a:pt x="2285" y="101853"/>
                  </a:lnTo>
                  <a:lnTo>
                    <a:pt x="21716" y="56133"/>
                  </a:lnTo>
                  <a:lnTo>
                    <a:pt x="56133" y="21716"/>
                  </a:lnTo>
                  <a:lnTo>
                    <a:pt x="101853" y="2285"/>
                  </a:lnTo>
                  <a:lnTo>
                    <a:pt x="125475" y="0"/>
                  </a:lnTo>
                  <a:close/>
                </a:path>
              </a:pathLst>
            </a:custGeom>
            <a:ln w="883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384035" y="4421136"/>
              <a:ext cx="2327910" cy="1486662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728460" y="4765547"/>
              <a:ext cx="1655063" cy="813815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6684263" y="4721351"/>
              <a:ext cx="1743710" cy="902969"/>
            </a:xfrm>
            <a:custGeom>
              <a:avLst/>
              <a:gdLst/>
              <a:ahLst/>
              <a:cxnLst/>
              <a:rect l="l" t="t" r="r" b="b"/>
              <a:pathLst>
                <a:path w="1743709" h="902970">
                  <a:moveTo>
                    <a:pt x="177672" y="0"/>
                  </a:moveTo>
                  <a:lnTo>
                    <a:pt x="1743709" y="0"/>
                  </a:lnTo>
                  <a:lnTo>
                    <a:pt x="1743709" y="724662"/>
                  </a:lnTo>
                  <a:lnTo>
                    <a:pt x="1729739" y="792353"/>
                  </a:lnTo>
                  <a:lnTo>
                    <a:pt x="1691258" y="849884"/>
                  </a:lnTo>
                  <a:lnTo>
                    <a:pt x="1633727" y="888415"/>
                  </a:lnTo>
                  <a:lnTo>
                    <a:pt x="1566036" y="902385"/>
                  </a:lnTo>
                  <a:lnTo>
                    <a:pt x="0" y="902385"/>
                  </a:lnTo>
                  <a:lnTo>
                    <a:pt x="0" y="177673"/>
                  </a:lnTo>
                  <a:lnTo>
                    <a:pt x="3428" y="143637"/>
                  </a:lnTo>
                  <a:lnTo>
                    <a:pt x="30352" y="79375"/>
                  </a:lnTo>
                  <a:lnTo>
                    <a:pt x="79375" y="30353"/>
                  </a:lnTo>
                  <a:lnTo>
                    <a:pt x="143636" y="3429"/>
                  </a:lnTo>
                  <a:lnTo>
                    <a:pt x="177672" y="0"/>
                  </a:lnTo>
                  <a:close/>
                </a:path>
              </a:pathLst>
            </a:custGeom>
            <a:ln w="883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677656" y="3915156"/>
              <a:ext cx="2346198" cy="1314577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022080" y="4259580"/>
              <a:ext cx="1673352" cy="641603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8977883" y="4215384"/>
              <a:ext cx="1762125" cy="730250"/>
            </a:xfrm>
            <a:custGeom>
              <a:avLst/>
              <a:gdLst/>
              <a:ahLst/>
              <a:cxnLst/>
              <a:rect l="l" t="t" r="r" b="b"/>
              <a:pathLst>
                <a:path w="1762125" h="730250">
                  <a:moveTo>
                    <a:pt x="149351" y="0"/>
                  </a:moveTo>
                  <a:lnTo>
                    <a:pt x="1761998" y="0"/>
                  </a:lnTo>
                  <a:lnTo>
                    <a:pt x="1761998" y="581279"/>
                  </a:lnTo>
                  <a:lnTo>
                    <a:pt x="1750314" y="637921"/>
                  </a:lnTo>
                  <a:lnTo>
                    <a:pt x="1717802" y="685927"/>
                  </a:lnTo>
                  <a:lnTo>
                    <a:pt x="1669669" y="718439"/>
                  </a:lnTo>
                  <a:lnTo>
                    <a:pt x="1612646" y="730123"/>
                  </a:lnTo>
                  <a:lnTo>
                    <a:pt x="0" y="730123"/>
                  </a:lnTo>
                  <a:lnTo>
                    <a:pt x="0" y="149352"/>
                  </a:lnTo>
                  <a:lnTo>
                    <a:pt x="2667" y="121158"/>
                  </a:lnTo>
                  <a:lnTo>
                    <a:pt x="25654" y="66548"/>
                  </a:lnTo>
                  <a:lnTo>
                    <a:pt x="66548" y="25654"/>
                  </a:lnTo>
                  <a:lnTo>
                    <a:pt x="121158" y="2667"/>
                  </a:lnTo>
                  <a:lnTo>
                    <a:pt x="149351" y="0"/>
                  </a:lnTo>
                  <a:close/>
                </a:path>
              </a:pathLst>
            </a:custGeom>
            <a:ln w="883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11795125" y="6544157"/>
            <a:ext cx="1536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7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820525" y="6506057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74694" y="279019"/>
            <a:ext cx="49237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/>
              <a:t>CHANNEL</a:t>
            </a:r>
            <a:r>
              <a:rPr lang="en-US" sz="3600" spc="-55" dirty="0"/>
              <a:t> </a:t>
            </a:r>
            <a:r>
              <a:rPr lang="en-US" sz="3600" spc="-5" dirty="0"/>
              <a:t>CONTRIBUTION</a:t>
            </a:r>
            <a:endParaRPr sz="3600" dirty="0"/>
          </a:p>
        </p:txBody>
      </p:sp>
      <p:grpSp>
        <p:nvGrpSpPr>
          <p:cNvPr id="5" name="object 5"/>
          <p:cNvGrpSpPr/>
          <p:nvPr/>
        </p:nvGrpSpPr>
        <p:grpSpPr>
          <a:xfrm>
            <a:off x="2624327" y="1082039"/>
            <a:ext cx="6638925" cy="4936490"/>
            <a:chOff x="2624327" y="1082039"/>
            <a:chExt cx="6638925" cy="4936490"/>
          </a:xfrm>
        </p:grpSpPr>
        <p:sp>
          <p:nvSpPr>
            <p:cNvPr id="6" name="object 6"/>
            <p:cNvSpPr/>
            <p:nvPr/>
          </p:nvSpPr>
          <p:spPr>
            <a:xfrm>
              <a:off x="2624327" y="1082039"/>
              <a:ext cx="6638925" cy="4936490"/>
            </a:xfrm>
            <a:custGeom>
              <a:avLst/>
              <a:gdLst/>
              <a:ahLst/>
              <a:cxnLst/>
              <a:rect l="l" t="t" r="r" b="b"/>
              <a:pathLst>
                <a:path w="6638925" h="4936490">
                  <a:moveTo>
                    <a:pt x="6638544" y="0"/>
                  </a:moveTo>
                  <a:lnTo>
                    <a:pt x="0" y="0"/>
                  </a:lnTo>
                  <a:lnTo>
                    <a:pt x="0" y="4936236"/>
                  </a:lnTo>
                  <a:lnTo>
                    <a:pt x="6638544" y="4936236"/>
                  </a:lnTo>
                  <a:lnTo>
                    <a:pt x="66385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82290" y="1145285"/>
              <a:ext cx="6041390" cy="4026535"/>
            </a:xfrm>
            <a:custGeom>
              <a:avLst/>
              <a:gdLst/>
              <a:ahLst/>
              <a:cxnLst/>
              <a:rect l="l" t="t" r="r" b="b"/>
              <a:pathLst>
                <a:path w="6041390" h="4026535">
                  <a:moveTo>
                    <a:pt x="0" y="4026408"/>
                  </a:moveTo>
                  <a:lnTo>
                    <a:pt x="6041136" y="4026408"/>
                  </a:lnTo>
                  <a:lnTo>
                    <a:pt x="6041136" y="0"/>
                  </a:lnTo>
                  <a:lnTo>
                    <a:pt x="0" y="0"/>
                  </a:lnTo>
                  <a:lnTo>
                    <a:pt x="0" y="4026408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771900" y="1431035"/>
              <a:ext cx="1036319" cy="1038225"/>
            </a:xfrm>
            <a:custGeom>
              <a:avLst/>
              <a:gdLst/>
              <a:ahLst/>
              <a:cxnLst/>
              <a:rect l="l" t="t" r="r" b="b"/>
              <a:pathLst>
                <a:path w="1036320" h="1038225">
                  <a:moveTo>
                    <a:pt x="518160" y="0"/>
                  </a:moveTo>
                  <a:lnTo>
                    <a:pt x="471002" y="2120"/>
                  </a:lnTo>
                  <a:lnTo>
                    <a:pt x="425030" y="8359"/>
                  </a:lnTo>
                  <a:lnTo>
                    <a:pt x="380426" y="18533"/>
                  </a:lnTo>
                  <a:lnTo>
                    <a:pt x="337373" y="32459"/>
                  </a:lnTo>
                  <a:lnTo>
                    <a:pt x="296054" y="49955"/>
                  </a:lnTo>
                  <a:lnTo>
                    <a:pt x="256652" y="70837"/>
                  </a:lnTo>
                  <a:lnTo>
                    <a:pt x="219351" y="94923"/>
                  </a:lnTo>
                  <a:lnTo>
                    <a:pt x="184332" y="122028"/>
                  </a:lnTo>
                  <a:lnTo>
                    <a:pt x="151780" y="151971"/>
                  </a:lnTo>
                  <a:lnTo>
                    <a:pt x="121878" y="184568"/>
                  </a:lnTo>
                  <a:lnTo>
                    <a:pt x="94807" y="219635"/>
                  </a:lnTo>
                  <a:lnTo>
                    <a:pt x="70753" y="256991"/>
                  </a:lnTo>
                  <a:lnTo>
                    <a:pt x="49896" y="296452"/>
                  </a:lnTo>
                  <a:lnTo>
                    <a:pt x="32422" y="337834"/>
                  </a:lnTo>
                  <a:lnTo>
                    <a:pt x="18512" y="380955"/>
                  </a:lnTo>
                  <a:lnTo>
                    <a:pt x="8349" y="425632"/>
                  </a:lnTo>
                  <a:lnTo>
                    <a:pt x="2117" y="471682"/>
                  </a:lnTo>
                  <a:lnTo>
                    <a:pt x="0" y="518922"/>
                  </a:lnTo>
                  <a:lnTo>
                    <a:pt x="2117" y="566161"/>
                  </a:lnTo>
                  <a:lnTo>
                    <a:pt x="8349" y="612211"/>
                  </a:lnTo>
                  <a:lnTo>
                    <a:pt x="18512" y="656888"/>
                  </a:lnTo>
                  <a:lnTo>
                    <a:pt x="32422" y="700009"/>
                  </a:lnTo>
                  <a:lnTo>
                    <a:pt x="49896" y="741391"/>
                  </a:lnTo>
                  <a:lnTo>
                    <a:pt x="70753" y="780852"/>
                  </a:lnTo>
                  <a:lnTo>
                    <a:pt x="94807" y="818208"/>
                  </a:lnTo>
                  <a:lnTo>
                    <a:pt x="121878" y="853275"/>
                  </a:lnTo>
                  <a:lnTo>
                    <a:pt x="151780" y="885872"/>
                  </a:lnTo>
                  <a:lnTo>
                    <a:pt x="184332" y="915815"/>
                  </a:lnTo>
                  <a:lnTo>
                    <a:pt x="219351" y="942920"/>
                  </a:lnTo>
                  <a:lnTo>
                    <a:pt x="256652" y="967006"/>
                  </a:lnTo>
                  <a:lnTo>
                    <a:pt x="296054" y="987888"/>
                  </a:lnTo>
                  <a:lnTo>
                    <a:pt x="337373" y="1005384"/>
                  </a:lnTo>
                  <a:lnTo>
                    <a:pt x="380426" y="1019310"/>
                  </a:lnTo>
                  <a:lnTo>
                    <a:pt x="425030" y="1029484"/>
                  </a:lnTo>
                  <a:lnTo>
                    <a:pt x="471002" y="1035723"/>
                  </a:lnTo>
                  <a:lnTo>
                    <a:pt x="518160" y="1037843"/>
                  </a:lnTo>
                  <a:lnTo>
                    <a:pt x="565317" y="1035723"/>
                  </a:lnTo>
                  <a:lnTo>
                    <a:pt x="611289" y="1029484"/>
                  </a:lnTo>
                  <a:lnTo>
                    <a:pt x="655893" y="1019310"/>
                  </a:lnTo>
                  <a:lnTo>
                    <a:pt x="698946" y="1005384"/>
                  </a:lnTo>
                  <a:lnTo>
                    <a:pt x="740265" y="987888"/>
                  </a:lnTo>
                  <a:lnTo>
                    <a:pt x="779667" y="967006"/>
                  </a:lnTo>
                  <a:lnTo>
                    <a:pt x="816968" y="942920"/>
                  </a:lnTo>
                  <a:lnTo>
                    <a:pt x="851987" y="915815"/>
                  </a:lnTo>
                  <a:lnTo>
                    <a:pt x="884539" y="885872"/>
                  </a:lnTo>
                  <a:lnTo>
                    <a:pt x="914441" y="853275"/>
                  </a:lnTo>
                  <a:lnTo>
                    <a:pt x="941512" y="818208"/>
                  </a:lnTo>
                  <a:lnTo>
                    <a:pt x="965566" y="780852"/>
                  </a:lnTo>
                  <a:lnTo>
                    <a:pt x="986423" y="741391"/>
                  </a:lnTo>
                  <a:lnTo>
                    <a:pt x="1003897" y="700009"/>
                  </a:lnTo>
                  <a:lnTo>
                    <a:pt x="1017807" y="656888"/>
                  </a:lnTo>
                  <a:lnTo>
                    <a:pt x="1027970" y="612211"/>
                  </a:lnTo>
                  <a:lnTo>
                    <a:pt x="1034202" y="566161"/>
                  </a:lnTo>
                  <a:lnTo>
                    <a:pt x="1036320" y="518922"/>
                  </a:lnTo>
                  <a:lnTo>
                    <a:pt x="1034202" y="471682"/>
                  </a:lnTo>
                  <a:lnTo>
                    <a:pt x="1027970" y="425632"/>
                  </a:lnTo>
                  <a:lnTo>
                    <a:pt x="1017807" y="380955"/>
                  </a:lnTo>
                  <a:lnTo>
                    <a:pt x="1003897" y="337834"/>
                  </a:lnTo>
                  <a:lnTo>
                    <a:pt x="986423" y="296452"/>
                  </a:lnTo>
                  <a:lnTo>
                    <a:pt x="965566" y="256991"/>
                  </a:lnTo>
                  <a:lnTo>
                    <a:pt x="941512" y="219635"/>
                  </a:lnTo>
                  <a:lnTo>
                    <a:pt x="914441" y="184568"/>
                  </a:lnTo>
                  <a:lnTo>
                    <a:pt x="884539" y="151971"/>
                  </a:lnTo>
                  <a:lnTo>
                    <a:pt x="851987" y="122028"/>
                  </a:lnTo>
                  <a:lnTo>
                    <a:pt x="816968" y="94923"/>
                  </a:lnTo>
                  <a:lnTo>
                    <a:pt x="779667" y="70837"/>
                  </a:lnTo>
                  <a:lnTo>
                    <a:pt x="740265" y="49955"/>
                  </a:lnTo>
                  <a:lnTo>
                    <a:pt x="698946" y="32459"/>
                  </a:lnTo>
                  <a:lnTo>
                    <a:pt x="655893" y="18533"/>
                  </a:lnTo>
                  <a:lnTo>
                    <a:pt x="611289" y="8359"/>
                  </a:lnTo>
                  <a:lnTo>
                    <a:pt x="565317" y="2120"/>
                  </a:lnTo>
                  <a:lnTo>
                    <a:pt x="518160" y="0"/>
                  </a:lnTo>
                  <a:close/>
                </a:path>
              </a:pathLst>
            </a:custGeom>
            <a:solidFill>
              <a:srgbClr val="C0F400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65904" y="2427731"/>
              <a:ext cx="657225" cy="655320"/>
            </a:xfrm>
            <a:custGeom>
              <a:avLst/>
              <a:gdLst/>
              <a:ahLst/>
              <a:cxnLst/>
              <a:rect l="l" t="t" r="r" b="b"/>
              <a:pathLst>
                <a:path w="657225" h="655319">
                  <a:moveTo>
                    <a:pt x="328422" y="0"/>
                  </a:moveTo>
                  <a:lnTo>
                    <a:pt x="279896" y="3552"/>
                  </a:lnTo>
                  <a:lnTo>
                    <a:pt x="233579" y="13871"/>
                  </a:lnTo>
                  <a:lnTo>
                    <a:pt x="189979" y="30451"/>
                  </a:lnTo>
                  <a:lnTo>
                    <a:pt x="149604" y="52784"/>
                  </a:lnTo>
                  <a:lnTo>
                    <a:pt x="112963" y="80364"/>
                  </a:lnTo>
                  <a:lnTo>
                    <a:pt x="80565" y="112685"/>
                  </a:lnTo>
                  <a:lnTo>
                    <a:pt x="52917" y="149239"/>
                  </a:lnTo>
                  <a:lnTo>
                    <a:pt x="30528" y="189521"/>
                  </a:lnTo>
                  <a:lnTo>
                    <a:pt x="13907" y="233022"/>
                  </a:lnTo>
                  <a:lnTo>
                    <a:pt x="3561" y="279237"/>
                  </a:lnTo>
                  <a:lnTo>
                    <a:pt x="0" y="327659"/>
                  </a:lnTo>
                  <a:lnTo>
                    <a:pt x="3561" y="376082"/>
                  </a:lnTo>
                  <a:lnTo>
                    <a:pt x="13907" y="422297"/>
                  </a:lnTo>
                  <a:lnTo>
                    <a:pt x="30528" y="465798"/>
                  </a:lnTo>
                  <a:lnTo>
                    <a:pt x="52917" y="506080"/>
                  </a:lnTo>
                  <a:lnTo>
                    <a:pt x="80565" y="542634"/>
                  </a:lnTo>
                  <a:lnTo>
                    <a:pt x="112963" y="574955"/>
                  </a:lnTo>
                  <a:lnTo>
                    <a:pt x="149604" y="602535"/>
                  </a:lnTo>
                  <a:lnTo>
                    <a:pt x="189979" y="624868"/>
                  </a:lnTo>
                  <a:lnTo>
                    <a:pt x="233579" y="641448"/>
                  </a:lnTo>
                  <a:lnTo>
                    <a:pt x="279896" y="651767"/>
                  </a:lnTo>
                  <a:lnTo>
                    <a:pt x="328422" y="655319"/>
                  </a:lnTo>
                  <a:lnTo>
                    <a:pt x="376947" y="651767"/>
                  </a:lnTo>
                  <a:lnTo>
                    <a:pt x="423264" y="641448"/>
                  </a:lnTo>
                  <a:lnTo>
                    <a:pt x="466864" y="624868"/>
                  </a:lnTo>
                  <a:lnTo>
                    <a:pt x="507239" y="602535"/>
                  </a:lnTo>
                  <a:lnTo>
                    <a:pt x="543880" y="574955"/>
                  </a:lnTo>
                  <a:lnTo>
                    <a:pt x="576278" y="542634"/>
                  </a:lnTo>
                  <a:lnTo>
                    <a:pt x="603926" y="506080"/>
                  </a:lnTo>
                  <a:lnTo>
                    <a:pt x="626315" y="465798"/>
                  </a:lnTo>
                  <a:lnTo>
                    <a:pt x="642936" y="422297"/>
                  </a:lnTo>
                  <a:lnTo>
                    <a:pt x="653282" y="376082"/>
                  </a:lnTo>
                  <a:lnTo>
                    <a:pt x="656844" y="327659"/>
                  </a:lnTo>
                  <a:lnTo>
                    <a:pt x="653282" y="279237"/>
                  </a:lnTo>
                  <a:lnTo>
                    <a:pt x="642936" y="233022"/>
                  </a:lnTo>
                  <a:lnTo>
                    <a:pt x="626315" y="189521"/>
                  </a:lnTo>
                  <a:lnTo>
                    <a:pt x="603926" y="149239"/>
                  </a:lnTo>
                  <a:lnTo>
                    <a:pt x="576278" y="112685"/>
                  </a:lnTo>
                  <a:lnTo>
                    <a:pt x="543880" y="80364"/>
                  </a:lnTo>
                  <a:lnTo>
                    <a:pt x="507239" y="52784"/>
                  </a:lnTo>
                  <a:lnTo>
                    <a:pt x="466864" y="30451"/>
                  </a:lnTo>
                  <a:lnTo>
                    <a:pt x="423264" y="13871"/>
                  </a:lnTo>
                  <a:lnTo>
                    <a:pt x="376947" y="3552"/>
                  </a:lnTo>
                  <a:lnTo>
                    <a:pt x="328422" y="0"/>
                  </a:lnTo>
                  <a:close/>
                </a:path>
              </a:pathLst>
            </a:custGeom>
            <a:solidFill>
              <a:srgbClr val="04D64D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11568" y="3159251"/>
              <a:ext cx="803275" cy="803275"/>
            </a:xfrm>
            <a:custGeom>
              <a:avLst/>
              <a:gdLst/>
              <a:ahLst/>
              <a:cxnLst/>
              <a:rect l="l" t="t" r="r" b="b"/>
              <a:pathLst>
                <a:path w="803275" h="803275">
                  <a:moveTo>
                    <a:pt x="401574" y="0"/>
                  </a:moveTo>
                  <a:lnTo>
                    <a:pt x="354749" y="2702"/>
                  </a:lnTo>
                  <a:lnTo>
                    <a:pt x="309509" y="10608"/>
                  </a:lnTo>
                  <a:lnTo>
                    <a:pt x="266155" y="23415"/>
                  </a:lnTo>
                  <a:lnTo>
                    <a:pt x="224989" y="40823"/>
                  </a:lnTo>
                  <a:lnTo>
                    <a:pt x="186313" y="62530"/>
                  </a:lnTo>
                  <a:lnTo>
                    <a:pt x="150427" y="88234"/>
                  </a:lnTo>
                  <a:lnTo>
                    <a:pt x="117633" y="117633"/>
                  </a:lnTo>
                  <a:lnTo>
                    <a:pt x="88234" y="150427"/>
                  </a:lnTo>
                  <a:lnTo>
                    <a:pt x="62530" y="186313"/>
                  </a:lnTo>
                  <a:lnTo>
                    <a:pt x="40823" y="224989"/>
                  </a:lnTo>
                  <a:lnTo>
                    <a:pt x="23415" y="266155"/>
                  </a:lnTo>
                  <a:lnTo>
                    <a:pt x="10608" y="309509"/>
                  </a:lnTo>
                  <a:lnTo>
                    <a:pt x="2702" y="354749"/>
                  </a:lnTo>
                  <a:lnTo>
                    <a:pt x="0" y="401574"/>
                  </a:lnTo>
                  <a:lnTo>
                    <a:pt x="2702" y="448398"/>
                  </a:lnTo>
                  <a:lnTo>
                    <a:pt x="10608" y="493638"/>
                  </a:lnTo>
                  <a:lnTo>
                    <a:pt x="23415" y="536992"/>
                  </a:lnTo>
                  <a:lnTo>
                    <a:pt x="40823" y="578158"/>
                  </a:lnTo>
                  <a:lnTo>
                    <a:pt x="62530" y="616834"/>
                  </a:lnTo>
                  <a:lnTo>
                    <a:pt x="88234" y="652720"/>
                  </a:lnTo>
                  <a:lnTo>
                    <a:pt x="117633" y="685514"/>
                  </a:lnTo>
                  <a:lnTo>
                    <a:pt x="150427" y="714913"/>
                  </a:lnTo>
                  <a:lnTo>
                    <a:pt x="186313" y="740617"/>
                  </a:lnTo>
                  <a:lnTo>
                    <a:pt x="224989" y="762324"/>
                  </a:lnTo>
                  <a:lnTo>
                    <a:pt x="266155" y="779732"/>
                  </a:lnTo>
                  <a:lnTo>
                    <a:pt x="309509" y="792539"/>
                  </a:lnTo>
                  <a:lnTo>
                    <a:pt x="354749" y="800445"/>
                  </a:lnTo>
                  <a:lnTo>
                    <a:pt x="401574" y="803148"/>
                  </a:lnTo>
                  <a:lnTo>
                    <a:pt x="448398" y="800445"/>
                  </a:lnTo>
                  <a:lnTo>
                    <a:pt x="493638" y="792539"/>
                  </a:lnTo>
                  <a:lnTo>
                    <a:pt x="536992" y="779732"/>
                  </a:lnTo>
                  <a:lnTo>
                    <a:pt x="578158" y="762324"/>
                  </a:lnTo>
                  <a:lnTo>
                    <a:pt x="616834" y="740617"/>
                  </a:lnTo>
                  <a:lnTo>
                    <a:pt x="652720" y="714913"/>
                  </a:lnTo>
                  <a:lnTo>
                    <a:pt x="685514" y="685514"/>
                  </a:lnTo>
                  <a:lnTo>
                    <a:pt x="714913" y="652720"/>
                  </a:lnTo>
                  <a:lnTo>
                    <a:pt x="740617" y="616834"/>
                  </a:lnTo>
                  <a:lnTo>
                    <a:pt x="762324" y="578158"/>
                  </a:lnTo>
                  <a:lnTo>
                    <a:pt x="779732" y="536992"/>
                  </a:lnTo>
                  <a:lnTo>
                    <a:pt x="792539" y="493638"/>
                  </a:lnTo>
                  <a:lnTo>
                    <a:pt x="800445" y="448398"/>
                  </a:lnTo>
                  <a:lnTo>
                    <a:pt x="803148" y="401574"/>
                  </a:lnTo>
                  <a:lnTo>
                    <a:pt x="800445" y="354749"/>
                  </a:lnTo>
                  <a:lnTo>
                    <a:pt x="792539" y="309509"/>
                  </a:lnTo>
                  <a:lnTo>
                    <a:pt x="779732" y="266155"/>
                  </a:lnTo>
                  <a:lnTo>
                    <a:pt x="762324" y="224989"/>
                  </a:lnTo>
                  <a:lnTo>
                    <a:pt x="740617" y="186313"/>
                  </a:lnTo>
                  <a:lnTo>
                    <a:pt x="714913" y="150427"/>
                  </a:lnTo>
                  <a:lnTo>
                    <a:pt x="685514" y="117633"/>
                  </a:lnTo>
                  <a:lnTo>
                    <a:pt x="652720" y="88234"/>
                  </a:lnTo>
                  <a:lnTo>
                    <a:pt x="616834" y="62530"/>
                  </a:lnTo>
                  <a:lnTo>
                    <a:pt x="578158" y="40823"/>
                  </a:lnTo>
                  <a:lnTo>
                    <a:pt x="536992" y="23415"/>
                  </a:lnTo>
                  <a:lnTo>
                    <a:pt x="493638" y="10608"/>
                  </a:lnTo>
                  <a:lnTo>
                    <a:pt x="448398" y="2702"/>
                  </a:lnTo>
                  <a:lnTo>
                    <a:pt x="401574" y="0"/>
                  </a:lnTo>
                  <a:close/>
                </a:path>
              </a:pathLst>
            </a:custGeom>
            <a:solidFill>
              <a:srgbClr val="2E3342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828922" y="1539366"/>
            <a:ext cx="3303904" cy="11474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2314575" algn="ctr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404040"/>
                </a:solidFill>
                <a:latin typeface="Calibri"/>
                <a:cs typeface="Calibri"/>
              </a:rPr>
              <a:t>45</a:t>
            </a:r>
            <a:r>
              <a:rPr sz="1400" b="1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404040"/>
                </a:solidFill>
                <a:latin typeface="Calibri"/>
                <a:cs typeface="Calibri"/>
              </a:rPr>
              <a:t>Enterprise</a:t>
            </a:r>
            <a:endParaRPr sz="1400">
              <a:latin typeface="Calibri"/>
              <a:cs typeface="Calibri"/>
            </a:endParaRPr>
          </a:p>
          <a:p>
            <a:pPr marR="2316480" algn="ctr">
              <a:lnSpc>
                <a:spcPct val="100000"/>
              </a:lnSpc>
              <a:spcBef>
                <a:spcPts val="35"/>
              </a:spcBef>
            </a:pPr>
            <a:r>
              <a:rPr sz="1400" b="1" spc="-5" dirty="0">
                <a:solidFill>
                  <a:srgbClr val="404040"/>
                </a:solidFill>
                <a:latin typeface="Calibri"/>
                <a:cs typeface="Calibri"/>
              </a:rPr>
              <a:t>Partners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50">
              <a:latin typeface="Calibri"/>
              <a:cs typeface="Calibri"/>
            </a:endParaRPr>
          </a:p>
          <a:p>
            <a:pPr marL="976630" marR="1376680" algn="ctr">
              <a:lnSpc>
                <a:spcPct val="101699"/>
              </a:lnSpc>
            </a:pPr>
            <a:r>
              <a:rPr sz="1200" b="1" dirty="0">
                <a:solidFill>
                  <a:srgbClr val="404040"/>
                </a:solidFill>
                <a:latin typeface="Calibri"/>
                <a:cs typeface="Calibri"/>
              </a:rPr>
              <a:t>75</a:t>
            </a:r>
            <a:r>
              <a:rPr sz="1200" b="1" spc="-5" dirty="0">
                <a:solidFill>
                  <a:srgbClr val="404040"/>
                </a:solidFill>
                <a:latin typeface="Calibri"/>
                <a:cs typeface="Calibri"/>
              </a:rPr>
              <a:t> C</a:t>
            </a:r>
            <a:r>
              <a:rPr sz="1200" b="1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sz="1200" b="1" spc="-5" dirty="0">
                <a:solidFill>
                  <a:srgbClr val="404040"/>
                </a:solidFill>
                <a:latin typeface="Calibri"/>
                <a:cs typeface="Calibri"/>
              </a:rPr>
              <a:t>mme</a:t>
            </a:r>
            <a:r>
              <a:rPr sz="1200" b="1" spc="-10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200" b="1" spc="-5" dirty="0">
                <a:solidFill>
                  <a:srgbClr val="404040"/>
                </a:solidFill>
                <a:latin typeface="Calibri"/>
                <a:cs typeface="Calibri"/>
              </a:rPr>
              <a:t>c</a:t>
            </a:r>
            <a:r>
              <a:rPr sz="1200" b="1" spc="5" dirty="0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sz="1200" b="1" spc="-5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200" b="1" dirty="0">
                <a:solidFill>
                  <a:srgbClr val="404040"/>
                </a:solidFill>
                <a:latin typeface="Calibri"/>
                <a:cs typeface="Calibri"/>
              </a:rPr>
              <a:t>l  </a:t>
            </a:r>
            <a:r>
              <a:rPr sz="1200" b="1" spc="-10" dirty="0">
                <a:solidFill>
                  <a:srgbClr val="404040"/>
                </a:solidFill>
                <a:latin typeface="Calibri"/>
                <a:cs typeface="Calibri"/>
              </a:rPr>
              <a:t>Partners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38416" y="2842006"/>
            <a:ext cx="1972310" cy="45783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24765" algn="ctr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404040"/>
                </a:solidFill>
                <a:latin typeface="Calibri"/>
                <a:cs typeface="Calibri"/>
              </a:rPr>
              <a:t>200+</a:t>
            </a:r>
            <a:r>
              <a:rPr sz="1400" b="1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404040"/>
                </a:solidFill>
                <a:latin typeface="Calibri"/>
                <a:cs typeface="Calibri"/>
              </a:rPr>
              <a:t>SMB</a:t>
            </a:r>
            <a:endParaRPr sz="1400">
              <a:latin typeface="Calibri"/>
              <a:cs typeface="Calibri"/>
            </a:endParaRPr>
          </a:p>
          <a:p>
            <a:pPr marR="20955" algn="ctr">
              <a:lnSpc>
                <a:spcPct val="100000"/>
              </a:lnSpc>
              <a:spcBef>
                <a:spcPts val="35"/>
              </a:spcBef>
            </a:pPr>
            <a:r>
              <a:rPr sz="1400" b="1" spc="-5" dirty="0">
                <a:solidFill>
                  <a:srgbClr val="404040"/>
                </a:solidFill>
                <a:latin typeface="Calibri"/>
                <a:cs typeface="Calibri"/>
              </a:rPr>
              <a:t>Partners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35908" y="5730240"/>
            <a:ext cx="73151" cy="73151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3928617" y="5659018"/>
            <a:ext cx="1095375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585858"/>
                </a:solidFill>
                <a:latin typeface="Calibri"/>
                <a:cs typeface="Calibri"/>
              </a:rPr>
              <a:t>Enterprise</a:t>
            </a:r>
            <a:r>
              <a:rPr sz="1050" b="1" spc="-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b="1" spc="-5" dirty="0">
                <a:solidFill>
                  <a:srgbClr val="585858"/>
                </a:solidFill>
                <a:latin typeface="Calibri"/>
                <a:cs typeface="Calibri"/>
              </a:rPr>
              <a:t>Partners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152644" y="5730240"/>
            <a:ext cx="1481455" cy="73660"/>
            <a:chOff x="5152644" y="5730240"/>
            <a:chExt cx="1481455" cy="73660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52644" y="5730240"/>
              <a:ext cx="73151" cy="7315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60819" y="5730240"/>
              <a:ext cx="73151" cy="7315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5245353" y="5168341"/>
            <a:ext cx="2188845" cy="67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6375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latin typeface="Calibri"/>
                <a:cs typeface="Calibri"/>
              </a:rPr>
              <a:t>#Transactions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1421130" algn="l"/>
              </a:tabLst>
            </a:pPr>
            <a:r>
              <a:rPr sz="1050" b="1" spc="-5" dirty="0">
                <a:solidFill>
                  <a:srgbClr val="585858"/>
                </a:solidFill>
                <a:latin typeface="Calibri"/>
                <a:cs typeface="Calibri"/>
              </a:rPr>
              <a:t>Commercial</a:t>
            </a:r>
            <a:r>
              <a:rPr sz="1050" b="1" spc="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b="1" spc="-5" dirty="0">
                <a:solidFill>
                  <a:srgbClr val="585858"/>
                </a:solidFill>
                <a:latin typeface="Calibri"/>
                <a:cs typeface="Calibri"/>
              </a:rPr>
              <a:t>Partners	</a:t>
            </a:r>
            <a:r>
              <a:rPr sz="1050" b="1" dirty="0">
                <a:solidFill>
                  <a:srgbClr val="585858"/>
                </a:solidFill>
                <a:latin typeface="Calibri"/>
                <a:cs typeface="Calibri"/>
              </a:rPr>
              <a:t>SMB</a:t>
            </a:r>
            <a:r>
              <a:rPr sz="1050" b="1" spc="-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b="1" spc="-5" dirty="0">
                <a:solidFill>
                  <a:srgbClr val="585858"/>
                </a:solidFill>
                <a:latin typeface="Calibri"/>
                <a:cs typeface="Calibri"/>
              </a:rPr>
              <a:t>Partners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562088" y="5730240"/>
            <a:ext cx="815340" cy="73660"/>
            <a:chOff x="7562088" y="5730240"/>
            <a:chExt cx="815340" cy="73660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62088" y="5730240"/>
              <a:ext cx="73151" cy="7315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08976" y="5730240"/>
              <a:ext cx="74675" cy="7315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57388" y="5730240"/>
              <a:ext cx="73151" cy="7315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04276" y="5730240"/>
              <a:ext cx="73151" cy="73151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3090926" y="4327068"/>
            <a:ext cx="254000" cy="4038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5" dirty="0">
                <a:solidFill>
                  <a:srgbClr val="BEBEBE"/>
                </a:solidFill>
                <a:latin typeface="Calibri"/>
                <a:cs typeface="Calibri"/>
              </a:rPr>
              <a:t>L</a:t>
            </a:r>
            <a:r>
              <a:rPr sz="1800" spc="-15" dirty="0">
                <a:solidFill>
                  <a:srgbClr val="BEBEBE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BEBEBE"/>
                </a:solidFill>
                <a:latin typeface="Calibri"/>
                <a:cs typeface="Calibri"/>
              </a:rPr>
              <a:t>w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765425" y="2895021"/>
            <a:ext cx="579755" cy="84899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b="1" spc="-30" dirty="0">
                <a:latin typeface="Calibri"/>
                <a:cs typeface="Calibri"/>
              </a:rPr>
              <a:t>R</a:t>
            </a:r>
            <a:r>
              <a:rPr sz="1800" b="1" spc="-10" dirty="0">
                <a:latin typeface="Calibri"/>
                <a:cs typeface="Calibri"/>
              </a:rPr>
              <a:t>e</a:t>
            </a:r>
            <a:r>
              <a:rPr sz="1800" b="1" spc="-15" dirty="0">
                <a:latin typeface="Calibri"/>
                <a:cs typeface="Calibri"/>
              </a:rPr>
              <a:t>v</a:t>
            </a:r>
            <a:r>
              <a:rPr sz="1800" b="1" dirty="0">
                <a:latin typeface="Calibri"/>
                <a:cs typeface="Calibri"/>
              </a:rPr>
              <a:t>enue</a:t>
            </a:r>
            <a:endParaRPr sz="1800">
              <a:latin typeface="Calibri"/>
              <a:cs typeface="Calibri"/>
            </a:endParaRPr>
          </a:p>
          <a:p>
            <a:pPr marL="45085">
              <a:lnSpc>
                <a:spcPct val="100000"/>
              </a:lnSpc>
              <a:spcBef>
                <a:spcPts val="400"/>
              </a:spcBef>
            </a:pPr>
            <a:r>
              <a:rPr sz="1800" spc="-5" dirty="0">
                <a:solidFill>
                  <a:srgbClr val="BEBEBE"/>
                </a:solidFill>
                <a:latin typeface="Calibri"/>
                <a:cs typeface="Calibri"/>
              </a:rPr>
              <a:t>medium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090926" y="1561598"/>
            <a:ext cx="254000" cy="4254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5" dirty="0">
                <a:solidFill>
                  <a:srgbClr val="BEBEBE"/>
                </a:solidFill>
                <a:latin typeface="Calibri"/>
                <a:cs typeface="Calibri"/>
              </a:rPr>
              <a:t>high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095244" y="4011167"/>
            <a:ext cx="2014855" cy="114808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00">
              <a:latin typeface="Times New Roman"/>
              <a:cs typeface="Times New Roman"/>
            </a:endParaRPr>
          </a:p>
          <a:p>
            <a:pPr marL="657860">
              <a:lnSpc>
                <a:spcPts val="1855"/>
              </a:lnSpc>
            </a:pPr>
            <a:r>
              <a:rPr sz="1800" spc="-5" dirty="0">
                <a:solidFill>
                  <a:srgbClr val="BEBEBE"/>
                </a:solidFill>
                <a:latin typeface="Calibri"/>
                <a:cs typeface="Calibri"/>
              </a:rPr>
              <a:t>Low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116067" y="4011167"/>
            <a:ext cx="2016760" cy="114808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00">
              <a:latin typeface="Times New Roman"/>
              <a:cs typeface="Times New Roman"/>
            </a:endParaRPr>
          </a:p>
          <a:p>
            <a:pPr marL="466090">
              <a:lnSpc>
                <a:spcPts val="1855"/>
              </a:lnSpc>
            </a:pPr>
            <a:r>
              <a:rPr sz="1800" spc="-5" dirty="0">
                <a:solidFill>
                  <a:srgbClr val="BEBEBE"/>
                </a:solidFill>
                <a:latin typeface="Calibri"/>
                <a:cs typeface="Calibri"/>
              </a:rPr>
              <a:t>medium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138416" y="4011167"/>
            <a:ext cx="1972310" cy="114808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00">
              <a:latin typeface="Times New Roman"/>
              <a:cs typeface="Times New Roman"/>
            </a:endParaRPr>
          </a:p>
          <a:p>
            <a:pPr marL="1187450">
              <a:lnSpc>
                <a:spcPts val="1855"/>
              </a:lnSpc>
            </a:pPr>
            <a:r>
              <a:rPr sz="1800" spc="-5" dirty="0">
                <a:solidFill>
                  <a:srgbClr val="BEBEBE"/>
                </a:solidFill>
                <a:latin typeface="Calibri"/>
                <a:cs typeface="Calibri"/>
              </a:rPr>
              <a:t>high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015995" y="1216152"/>
            <a:ext cx="6096000" cy="4044315"/>
          </a:xfrm>
          <a:custGeom>
            <a:avLst/>
            <a:gdLst/>
            <a:ahLst/>
            <a:cxnLst/>
            <a:rect l="l" t="t" r="r" b="b"/>
            <a:pathLst>
              <a:path w="6096000" h="4044315">
                <a:moveTo>
                  <a:pt x="2097024" y="4044188"/>
                </a:moveTo>
                <a:lnTo>
                  <a:pt x="2097024" y="0"/>
                </a:lnTo>
              </a:path>
              <a:path w="6096000" h="4044315">
                <a:moveTo>
                  <a:pt x="4119372" y="4044188"/>
                </a:moveTo>
                <a:lnTo>
                  <a:pt x="4119372" y="0"/>
                </a:lnTo>
              </a:path>
              <a:path w="6096000" h="4044315">
                <a:moveTo>
                  <a:pt x="68580" y="1351788"/>
                </a:moveTo>
                <a:lnTo>
                  <a:pt x="6095619" y="1351788"/>
                </a:lnTo>
              </a:path>
              <a:path w="6096000" h="4044315">
                <a:moveTo>
                  <a:pt x="0" y="2791968"/>
                </a:moveTo>
                <a:lnTo>
                  <a:pt x="6027038" y="2791968"/>
                </a:lnTo>
              </a:path>
            </a:pathLst>
          </a:custGeom>
          <a:ln w="609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6844" y="373379"/>
            <a:ext cx="5198745" cy="6277610"/>
            <a:chOff x="656844" y="373379"/>
            <a:chExt cx="5198745" cy="62776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9763" y="1223771"/>
              <a:ext cx="4226052" cy="542696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04494" y="436625"/>
              <a:ext cx="4887595" cy="5878195"/>
            </a:xfrm>
            <a:custGeom>
              <a:avLst/>
              <a:gdLst/>
              <a:ahLst/>
              <a:cxnLst/>
              <a:rect l="l" t="t" r="r" b="b"/>
              <a:pathLst>
                <a:path w="4887595" h="5878195">
                  <a:moveTo>
                    <a:pt x="0" y="5878068"/>
                  </a:moveTo>
                  <a:lnTo>
                    <a:pt x="4887467" y="5878068"/>
                  </a:lnTo>
                  <a:lnTo>
                    <a:pt x="4887467" y="0"/>
                  </a:lnTo>
                  <a:lnTo>
                    <a:pt x="0" y="0"/>
                  </a:lnTo>
                  <a:lnTo>
                    <a:pt x="0" y="5878068"/>
                  </a:lnTo>
                  <a:close/>
                </a:path>
              </a:pathLst>
            </a:custGeom>
            <a:ln w="126492">
              <a:solidFill>
                <a:srgbClr val="2E33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56844" y="697991"/>
              <a:ext cx="4472940" cy="5702935"/>
            </a:xfrm>
            <a:custGeom>
              <a:avLst/>
              <a:gdLst/>
              <a:ahLst/>
              <a:cxnLst/>
              <a:rect l="l" t="t" r="r" b="b"/>
              <a:pathLst>
                <a:path w="4472940" h="5702935">
                  <a:moveTo>
                    <a:pt x="4472939" y="0"/>
                  </a:moveTo>
                  <a:lnTo>
                    <a:pt x="0" y="0"/>
                  </a:lnTo>
                  <a:lnTo>
                    <a:pt x="0" y="5702808"/>
                  </a:lnTo>
                  <a:lnTo>
                    <a:pt x="4472939" y="5702808"/>
                  </a:lnTo>
                  <a:lnTo>
                    <a:pt x="44729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5871717" y="65055"/>
            <a:ext cx="6327140" cy="6290310"/>
            <a:chOff x="5871717" y="65055"/>
            <a:chExt cx="6327140" cy="629031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21984" y="65055"/>
              <a:ext cx="850015" cy="47339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878067" y="5510783"/>
              <a:ext cx="6314440" cy="838200"/>
            </a:xfrm>
            <a:custGeom>
              <a:avLst/>
              <a:gdLst/>
              <a:ahLst/>
              <a:cxnLst/>
              <a:rect l="l" t="t" r="r" b="b"/>
              <a:pathLst>
                <a:path w="6314440" h="838200">
                  <a:moveTo>
                    <a:pt x="0" y="838199"/>
                  </a:moveTo>
                  <a:lnTo>
                    <a:pt x="6313932" y="838199"/>
                  </a:lnTo>
                  <a:lnTo>
                    <a:pt x="6313932" y="0"/>
                  </a:lnTo>
                  <a:lnTo>
                    <a:pt x="0" y="0"/>
                  </a:lnTo>
                  <a:lnTo>
                    <a:pt x="0" y="838199"/>
                  </a:lnTo>
                  <a:close/>
                </a:path>
              </a:pathLst>
            </a:custGeom>
            <a:ln w="12192">
              <a:solidFill>
                <a:srgbClr val="017C2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878067" y="5946647"/>
              <a:ext cx="6314440" cy="386080"/>
            </a:xfrm>
            <a:custGeom>
              <a:avLst/>
              <a:gdLst/>
              <a:ahLst/>
              <a:cxnLst/>
              <a:rect l="l" t="t" r="r" b="b"/>
              <a:pathLst>
                <a:path w="6314440" h="386079">
                  <a:moveTo>
                    <a:pt x="0" y="385571"/>
                  </a:moveTo>
                  <a:lnTo>
                    <a:pt x="6313932" y="385571"/>
                  </a:lnTo>
                  <a:lnTo>
                    <a:pt x="6313932" y="0"/>
                  </a:lnTo>
                  <a:lnTo>
                    <a:pt x="0" y="0"/>
                  </a:lnTo>
                  <a:lnTo>
                    <a:pt x="0" y="385571"/>
                  </a:lnTo>
                  <a:close/>
                </a:path>
              </a:pathLst>
            </a:custGeom>
            <a:ln w="12192">
              <a:solidFill>
                <a:srgbClr val="038A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878067" y="4236720"/>
              <a:ext cx="6314440" cy="1287780"/>
            </a:xfrm>
            <a:custGeom>
              <a:avLst/>
              <a:gdLst/>
              <a:ahLst/>
              <a:cxnLst/>
              <a:rect l="l" t="t" r="r" b="b"/>
              <a:pathLst>
                <a:path w="6314440" h="1287779">
                  <a:moveTo>
                    <a:pt x="6313932" y="0"/>
                  </a:moveTo>
                  <a:lnTo>
                    <a:pt x="0" y="0"/>
                  </a:lnTo>
                  <a:lnTo>
                    <a:pt x="0" y="836802"/>
                  </a:lnTo>
                  <a:lnTo>
                    <a:pt x="2996057" y="836802"/>
                  </a:lnTo>
                  <a:lnTo>
                    <a:pt x="2996057" y="965834"/>
                  </a:lnTo>
                  <a:lnTo>
                    <a:pt x="2835021" y="965834"/>
                  </a:lnTo>
                  <a:lnTo>
                    <a:pt x="3156966" y="1287779"/>
                  </a:lnTo>
                  <a:lnTo>
                    <a:pt x="3478911" y="965834"/>
                  </a:lnTo>
                  <a:lnTo>
                    <a:pt x="3317875" y="965834"/>
                  </a:lnTo>
                  <a:lnTo>
                    <a:pt x="3317875" y="836802"/>
                  </a:lnTo>
                  <a:lnTo>
                    <a:pt x="6313932" y="836802"/>
                  </a:lnTo>
                  <a:lnTo>
                    <a:pt x="63139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878067" y="4236720"/>
              <a:ext cx="6314440" cy="1287780"/>
            </a:xfrm>
            <a:custGeom>
              <a:avLst/>
              <a:gdLst/>
              <a:ahLst/>
              <a:cxnLst/>
              <a:rect l="l" t="t" r="r" b="b"/>
              <a:pathLst>
                <a:path w="6314440" h="1287779">
                  <a:moveTo>
                    <a:pt x="6313932" y="836802"/>
                  </a:moveTo>
                  <a:lnTo>
                    <a:pt x="3317875" y="836802"/>
                  </a:lnTo>
                  <a:lnTo>
                    <a:pt x="3317875" y="965834"/>
                  </a:lnTo>
                  <a:lnTo>
                    <a:pt x="3478911" y="965834"/>
                  </a:lnTo>
                  <a:lnTo>
                    <a:pt x="3156966" y="1287779"/>
                  </a:lnTo>
                  <a:lnTo>
                    <a:pt x="2835021" y="965834"/>
                  </a:lnTo>
                  <a:lnTo>
                    <a:pt x="2996057" y="965834"/>
                  </a:lnTo>
                  <a:lnTo>
                    <a:pt x="2996057" y="836802"/>
                  </a:lnTo>
                  <a:lnTo>
                    <a:pt x="0" y="836802"/>
                  </a:lnTo>
                  <a:lnTo>
                    <a:pt x="0" y="0"/>
                  </a:lnTo>
                  <a:lnTo>
                    <a:pt x="6313932" y="0"/>
                  </a:lnTo>
                  <a:lnTo>
                    <a:pt x="6313932" y="836802"/>
                  </a:lnTo>
                  <a:close/>
                </a:path>
              </a:pathLst>
            </a:custGeom>
            <a:ln w="12192">
              <a:solidFill>
                <a:srgbClr val="017C2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78067" y="4687823"/>
              <a:ext cx="3156585" cy="386080"/>
            </a:xfrm>
            <a:custGeom>
              <a:avLst/>
              <a:gdLst/>
              <a:ahLst/>
              <a:cxnLst/>
              <a:rect l="l" t="t" r="r" b="b"/>
              <a:pathLst>
                <a:path w="3156584" h="386079">
                  <a:moveTo>
                    <a:pt x="3156204" y="0"/>
                  </a:moveTo>
                  <a:lnTo>
                    <a:pt x="0" y="0"/>
                  </a:lnTo>
                  <a:lnTo>
                    <a:pt x="0" y="385571"/>
                  </a:lnTo>
                  <a:lnTo>
                    <a:pt x="3156204" y="385571"/>
                  </a:lnTo>
                  <a:lnTo>
                    <a:pt x="3156204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878067" y="4687823"/>
              <a:ext cx="3156585" cy="386080"/>
            </a:xfrm>
            <a:custGeom>
              <a:avLst/>
              <a:gdLst/>
              <a:ahLst/>
              <a:cxnLst/>
              <a:rect l="l" t="t" r="r" b="b"/>
              <a:pathLst>
                <a:path w="3156584" h="386079">
                  <a:moveTo>
                    <a:pt x="0" y="385571"/>
                  </a:moveTo>
                  <a:lnTo>
                    <a:pt x="3156204" y="385571"/>
                  </a:lnTo>
                  <a:lnTo>
                    <a:pt x="3156204" y="0"/>
                  </a:lnTo>
                  <a:lnTo>
                    <a:pt x="0" y="0"/>
                  </a:lnTo>
                  <a:lnTo>
                    <a:pt x="0" y="385571"/>
                  </a:lnTo>
                  <a:close/>
                </a:path>
              </a:pathLst>
            </a:custGeom>
            <a:ln w="12192">
              <a:solidFill>
                <a:srgbClr val="038A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034272" y="4687823"/>
              <a:ext cx="3157855" cy="386080"/>
            </a:xfrm>
            <a:custGeom>
              <a:avLst/>
              <a:gdLst/>
              <a:ahLst/>
              <a:cxnLst/>
              <a:rect l="l" t="t" r="r" b="b"/>
              <a:pathLst>
                <a:path w="3157854" h="386079">
                  <a:moveTo>
                    <a:pt x="3157728" y="0"/>
                  </a:moveTo>
                  <a:lnTo>
                    <a:pt x="0" y="0"/>
                  </a:lnTo>
                  <a:lnTo>
                    <a:pt x="0" y="385571"/>
                  </a:lnTo>
                  <a:lnTo>
                    <a:pt x="3157728" y="385571"/>
                  </a:lnTo>
                  <a:lnTo>
                    <a:pt x="3157728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034272" y="4687823"/>
              <a:ext cx="3157855" cy="386080"/>
            </a:xfrm>
            <a:custGeom>
              <a:avLst/>
              <a:gdLst/>
              <a:ahLst/>
              <a:cxnLst/>
              <a:rect l="l" t="t" r="r" b="b"/>
              <a:pathLst>
                <a:path w="3157854" h="386079">
                  <a:moveTo>
                    <a:pt x="0" y="385571"/>
                  </a:moveTo>
                  <a:lnTo>
                    <a:pt x="3157728" y="385571"/>
                  </a:lnTo>
                  <a:lnTo>
                    <a:pt x="3157728" y="0"/>
                  </a:lnTo>
                  <a:lnTo>
                    <a:pt x="0" y="0"/>
                  </a:lnTo>
                  <a:lnTo>
                    <a:pt x="0" y="385571"/>
                  </a:lnTo>
                  <a:close/>
                </a:path>
              </a:pathLst>
            </a:custGeom>
            <a:ln w="12192">
              <a:solidFill>
                <a:srgbClr val="038A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46861" y="931926"/>
            <a:ext cx="43192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45" dirty="0">
                <a:solidFill>
                  <a:srgbClr val="2E3342"/>
                </a:solidFill>
                <a:latin typeface="Calibri"/>
                <a:cs typeface="Calibri"/>
              </a:rPr>
              <a:t> </a:t>
            </a:r>
            <a:r>
              <a:rPr sz="4800" b="1" dirty="0">
                <a:solidFill>
                  <a:srgbClr val="2E3342"/>
                </a:solidFill>
                <a:latin typeface="Calibri"/>
                <a:cs typeface="Calibri"/>
              </a:rPr>
              <a:t>KEY</a:t>
            </a:r>
            <a:r>
              <a:rPr sz="4800" b="1" spc="-35" dirty="0">
                <a:solidFill>
                  <a:srgbClr val="2E3342"/>
                </a:solidFill>
                <a:latin typeface="Calibri"/>
                <a:cs typeface="Calibri"/>
              </a:rPr>
              <a:t> </a:t>
            </a:r>
            <a:r>
              <a:rPr sz="4800" b="1" spc="-75" dirty="0">
                <a:solidFill>
                  <a:srgbClr val="2E3342"/>
                </a:solidFill>
                <a:latin typeface="Calibri"/>
                <a:cs typeface="Calibri"/>
              </a:rPr>
              <a:t>VALUES</a:t>
            </a:r>
            <a:endParaRPr sz="4800" dirty="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17270" y="3008757"/>
            <a:ext cx="414782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5" dirty="0">
                <a:solidFill>
                  <a:srgbClr val="2E3342"/>
                </a:solidFill>
                <a:latin typeface="Calibri"/>
                <a:cs typeface="Calibri"/>
              </a:rPr>
              <a:t>Why</a:t>
            </a:r>
            <a:r>
              <a:rPr sz="3200" b="1" spc="-30" dirty="0">
                <a:solidFill>
                  <a:srgbClr val="2E3342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2E3342"/>
                </a:solidFill>
                <a:latin typeface="Calibri"/>
                <a:cs typeface="Calibri"/>
              </a:rPr>
              <a:t>Awan</a:t>
            </a:r>
            <a:r>
              <a:rPr sz="3200" b="1" spc="-35" dirty="0">
                <a:solidFill>
                  <a:srgbClr val="2E3342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2E3342"/>
                </a:solidFill>
                <a:latin typeface="Calibri"/>
                <a:cs typeface="Calibri"/>
              </a:rPr>
              <a:t>Distribution?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239636" y="4287139"/>
            <a:ext cx="5593080" cy="20504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latin typeface="Calibri"/>
                <a:cs typeface="Calibri"/>
              </a:rPr>
              <a:t>Corporate </a:t>
            </a:r>
            <a:r>
              <a:rPr sz="1800" b="1" spc="-5" dirty="0">
                <a:latin typeface="Calibri"/>
                <a:cs typeface="Calibri"/>
              </a:rPr>
              <a:t>Governance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&amp;</a:t>
            </a:r>
            <a:r>
              <a:rPr sz="1800" b="1" spc="-5" dirty="0">
                <a:latin typeface="Calibri"/>
                <a:cs typeface="Calibri"/>
              </a:rPr>
              <a:t> Compliance</a:t>
            </a:r>
            <a:endParaRPr sz="1800">
              <a:latin typeface="Calibri"/>
              <a:cs typeface="Calibri"/>
            </a:endParaRPr>
          </a:p>
          <a:p>
            <a:pPr marL="61594" algn="ctr">
              <a:lnSpc>
                <a:spcPct val="100000"/>
              </a:lnSpc>
              <a:spcBef>
                <a:spcPts val="1420"/>
              </a:spcBef>
              <a:tabLst>
                <a:tab pos="3159760" algn="l"/>
              </a:tabLst>
            </a:pPr>
            <a:r>
              <a:rPr sz="1400" dirty="0">
                <a:latin typeface="Calibri"/>
                <a:cs typeface="Calibri"/>
              </a:rPr>
              <a:t>Awan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Compliance	</a:t>
            </a:r>
            <a:r>
              <a:rPr sz="1400" spc="-15" dirty="0">
                <a:latin typeface="Calibri"/>
                <a:cs typeface="Calibri"/>
              </a:rPr>
              <a:t>Vendor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Compliance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b="1" spc="-5" dirty="0">
                <a:latin typeface="Calibri"/>
                <a:cs typeface="Calibri"/>
              </a:rPr>
              <a:t>CSR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Initiative</a:t>
            </a:r>
            <a:endParaRPr sz="1800">
              <a:latin typeface="Calibri"/>
              <a:cs typeface="Calibri"/>
            </a:endParaRPr>
          </a:p>
          <a:p>
            <a:pPr marL="12700" marR="5080" algn="ctr">
              <a:lnSpc>
                <a:spcPts val="1540"/>
              </a:lnSpc>
              <a:spcBef>
                <a:spcPts val="690"/>
              </a:spcBef>
            </a:pPr>
            <a:r>
              <a:rPr sz="1400" spc="-5" dirty="0">
                <a:latin typeface="Calibri"/>
                <a:cs typeface="Calibri"/>
              </a:rPr>
              <a:t>Awan-ul-khair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education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for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less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privileged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&amp;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differently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abled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Egypt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and </a:t>
            </a:r>
            <a:r>
              <a:rPr sz="1400" spc="-30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Pakistan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871717" y="2954782"/>
            <a:ext cx="6327140" cy="1300480"/>
            <a:chOff x="5871717" y="2954782"/>
            <a:chExt cx="6327140" cy="1300480"/>
          </a:xfrm>
        </p:grpSpPr>
        <p:sp>
          <p:nvSpPr>
            <p:cNvPr id="20" name="object 20"/>
            <p:cNvSpPr/>
            <p:nvPr/>
          </p:nvSpPr>
          <p:spPr>
            <a:xfrm>
              <a:off x="5878067" y="2961132"/>
              <a:ext cx="6314440" cy="1287780"/>
            </a:xfrm>
            <a:custGeom>
              <a:avLst/>
              <a:gdLst/>
              <a:ahLst/>
              <a:cxnLst/>
              <a:rect l="l" t="t" r="r" b="b"/>
              <a:pathLst>
                <a:path w="6314440" h="1287779">
                  <a:moveTo>
                    <a:pt x="6313932" y="0"/>
                  </a:moveTo>
                  <a:lnTo>
                    <a:pt x="0" y="0"/>
                  </a:lnTo>
                  <a:lnTo>
                    <a:pt x="0" y="836802"/>
                  </a:lnTo>
                  <a:lnTo>
                    <a:pt x="2996057" y="836802"/>
                  </a:lnTo>
                  <a:lnTo>
                    <a:pt x="2996057" y="965834"/>
                  </a:lnTo>
                  <a:lnTo>
                    <a:pt x="2835021" y="965834"/>
                  </a:lnTo>
                  <a:lnTo>
                    <a:pt x="3156966" y="1287779"/>
                  </a:lnTo>
                  <a:lnTo>
                    <a:pt x="3478911" y="965834"/>
                  </a:lnTo>
                  <a:lnTo>
                    <a:pt x="3317875" y="965834"/>
                  </a:lnTo>
                  <a:lnTo>
                    <a:pt x="3317875" y="836802"/>
                  </a:lnTo>
                  <a:lnTo>
                    <a:pt x="6313932" y="836802"/>
                  </a:lnTo>
                  <a:lnTo>
                    <a:pt x="63139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878067" y="2961132"/>
              <a:ext cx="6314440" cy="1287780"/>
            </a:xfrm>
            <a:custGeom>
              <a:avLst/>
              <a:gdLst/>
              <a:ahLst/>
              <a:cxnLst/>
              <a:rect l="l" t="t" r="r" b="b"/>
              <a:pathLst>
                <a:path w="6314440" h="1287779">
                  <a:moveTo>
                    <a:pt x="6313932" y="836802"/>
                  </a:moveTo>
                  <a:lnTo>
                    <a:pt x="3317875" y="836802"/>
                  </a:lnTo>
                  <a:lnTo>
                    <a:pt x="3317875" y="965834"/>
                  </a:lnTo>
                  <a:lnTo>
                    <a:pt x="3478911" y="965834"/>
                  </a:lnTo>
                  <a:lnTo>
                    <a:pt x="3156966" y="1287779"/>
                  </a:lnTo>
                  <a:lnTo>
                    <a:pt x="2835021" y="965834"/>
                  </a:lnTo>
                  <a:lnTo>
                    <a:pt x="2996057" y="965834"/>
                  </a:lnTo>
                  <a:lnTo>
                    <a:pt x="2996057" y="836802"/>
                  </a:lnTo>
                  <a:lnTo>
                    <a:pt x="0" y="836802"/>
                  </a:lnTo>
                  <a:lnTo>
                    <a:pt x="0" y="0"/>
                  </a:lnTo>
                  <a:lnTo>
                    <a:pt x="6313932" y="0"/>
                  </a:lnTo>
                  <a:lnTo>
                    <a:pt x="6313932" y="836802"/>
                  </a:lnTo>
                  <a:close/>
                </a:path>
              </a:pathLst>
            </a:custGeom>
            <a:ln w="12192">
              <a:solidFill>
                <a:srgbClr val="017C2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881115" y="3413760"/>
              <a:ext cx="2103120" cy="384175"/>
            </a:xfrm>
            <a:custGeom>
              <a:avLst/>
              <a:gdLst/>
              <a:ahLst/>
              <a:cxnLst/>
              <a:rect l="l" t="t" r="r" b="b"/>
              <a:pathLst>
                <a:path w="2103120" h="384175">
                  <a:moveTo>
                    <a:pt x="2103119" y="0"/>
                  </a:moveTo>
                  <a:lnTo>
                    <a:pt x="0" y="0"/>
                  </a:lnTo>
                  <a:lnTo>
                    <a:pt x="0" y="384047"/>
                  </a:lnTo>
                  <a:lnTo>
                    <a:pt x="2103119" y="384047"/>
                  </a:lnTo>
                  <a:lnTo>
                    <a:pt x="2103119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881115" y="3413760"/>
              <a:ext cx="2103120" cy="384175"/>
            </a:xfrm>
            <a:custGeom>
              <a:avLst/>
              <a:gdLst/>
              <a:ahLst/>
              <a:cxnLst/>
              <a:rect l="l" t="t" r="r" b="b"/>
              <a:pathLst>
                <a:path w="2103120" h="384175">
                  <a:moveTo>
                    <a:pt x="0" y="384047"/>
                  </a:moveTo>
                  <a:lnTo>
                    <a:pt x="2103119" y="384047"/>
                  </a:lnTo>
                  <a:lnTo>
                    <a:pt x="2103119" y="0"/>
                  </a:lnTo>
                  <a:lnTo>
                    <a:pt x="0" y="0"/>
                  </a:lnTo>
                  <a:lnTo>
                    <a:pt x="0" y="384047"/>
                  </a:lnTo>
                  <a:close/>
                </a:path>
              </a:pathLst>
            </a:custGeom>
            <a:ln w="12192">
              <a:solidFill>
                <a:srgbClr val="038A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984235" y="3413760"/>
              <a:ext cx="2101850" cy="384175"/>
            </a:xfrm>
            <a:custGeom>
              <a:avLst/>
              <a:gdLst/>
              <a:ahLst/>
              <a:cxnLst/>
              <a:rect l="l" t="t" r="r" b="b"/>
              <a:pathLst>
                <a:path w="2101850" h="384175">
                  <a:moveTo>
                    <a:pt x="2101596" y="0"/>
                  </a:moveTo>
                  <a:lnTo>
                    <a:pt x="0" y="0"/>
                  </a:lnTo>
                  <a:lnTo>
                    <a:pt x="0" y="384047"/>
                  </a:lnTo>
                  <a:lnTo>
                    <a:pt x="2101596" y="384047"/>
                  </a:lnTo>
                  <a:lnTo>
                    <a:pt x="2101596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984235" y="3413760"/>
              <a:ext cx="2101850" cy="384175"/>
            </a:xfrm>
            <a:custGeom>
              <a:avLst/>
              <a:gdLst/>
              <a:ahLst/>
              <a:cxnLst/>
              <a:rect l="l" t="t" r="r" b="b"/>
              <a:pathLst>
                <a:path w="2101850" h="384175">
                  <a:moveTo>
                    <a:pt x="0" y="384047"/>
                  </a:moveTo>
                  <a:lnTo>
                    <a:pt x="2101596" y="384047"/>
                  </a:lnTo>
                  <a:lnTo>
                    <a:pt x="2101596" y="0"/>
                  </a:lnTo>
                  <a:lnTo>
                    <a:pt x="0" y="0"/>
                  </a:lnTo>
                  <a:lnTo>
                    <a:pt x="0" y="384047"/>
                  </a:lnTo>
                  <a:close/>
                </a:path>
              </a:pathLst>
            </a:custGeom>
            <a:ln w="12192">
              <a:solidFill>
                <a:srgbClr val="038A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085832" y="3413760"/>
              <a:ext cx="2103120" cy="384175"/>
            </a:xfrm>
            <a:custGeom>
              <a:avLst/>
              <a:gdLst/>
              <a:ahLst/>
              <a:cxnLst/>
              <a:rect l="l" t="t" r="r" b="b"/>
              <a:pathLst>
                <a:path w="2103120" h="384175">
                  <a:moveTo>
                    <a:pt x="2103120" y="0"/>
                  </a:moveTo>
                  <a:lnTo>
                    <a:pt x="0" y="0"/>
                  </a:lnTo>
                  <a:lnTo>
                    <a:pt x="0" y="384047"/>
                  </a:lnTo>
                  <a:lnTo>
                    <a:pt x="2103120" y="384047"/>
                  </a:lnTo>
                  <a:lnTo>
                    <a:pt x="210312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085832" y="3413760"/>
              <a:ext cx="2103120" cy="384175"/>
            </a:xfrm>
            <a:custGeom>
              <a:avLst/>
              <a:gdLst/>
              <a:ahLst/>
              <a:cxnLst/>
              <a:rect l="l" t="t" r="r" b="b"/>
              <a:pathLst>
                <a:path w="2103120" h="384175">
                  <a:moveTo>
                    <a:pt x="0" y="384047"/>
                  </a:moveTo>
                  <a:lnTo>
                    <a:pt x="2103120" y="384047"/>
                  </a:lnTo>
                  <a:lnTo>
                    <a:pt x="2103120" y="0"/>
                  </a:lnTo>
                  <a:lnTo>
                    <a:pt x="0" y="0"/>
                  </a:lnTo>
                  <a:lnTo>
                    <a:pt x="0" y="384047"/>
                  </a:lnTo>
                  <a:close/>
                </a:path>
              </a:pathLst>
            </a:custGeom>
            <a:ln w="12192">
              <a:solidFill>
                <a:srgbClr val="038A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376796" y="3011804"/>
            <a:ext cx="5222875" cy="694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991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libri"/>
                <a:cs typeface="Calibri"/>
              </a:rPr>
              <a:t>Specialized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&amp; </a:t>
            </a:r>
            <a:r>
              <a:rPr sz="1800" b="1" spc="-5" dirty="0">
                <a:latin typeface="Calibri"/>
                <a:cs typeface="Calibri"/>
              </a:rPr>
              <a:t>Experienced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Distribution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-40" dirty="0">
                <a:latin typeface="Calibri"/>
                <a:cs typeface="Calibri"/>
              </a:rPr>
              <a:t>Team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  <a:tabLst>
                <a:tab pos="1722120" algn="l"/>
                <a:tab pos="4312920" algn="l"/>
              </a:tabLst>
            </a:pPr>
            <a:r>
              <a:rPr sz="1400" spc="-10" dirty="0">
                <a:latin typeface="Calibri"/>
                <a:cs typeface="Calibri"/>
              </a:rPr>
              <a:t>Dedicated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BU’s	</a:t>
            </a:r>
            <a:r>
              <a:rPr sz="1400" spc="-5" dirty="0">
                <a:latin typeface="Calibri"/>
                <a:cs typeface="Calibri"/>
              </a:rPr>
              <a:t>Opportunity</a:t>
            </a:r>
            <a:r>
              <a:rPr sz="1400" spc="3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Classification	Cross</a:t>
            </a:r>
            <a:r>
              <a:rPr sz="1400" spc="-7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Selling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871717" y="1680717"/>
            <a:ext cx="6327140" cy="1299210"/>
            <a:chOff x="5871717" y="1680717"/>
            <a:chExt cx="6327140" cy="1299210"/>
          </a:xfrm>
        </p:grpSpPr>
        <p:sp>
          <p:nvSpPr>
            <p:cNvPr id="30" name="object 30"/>
            <p:cNvSpPr/>
            <p:nvPr/>
          </p:nvSpPr>
          <p:spPr>
            <a:xfrm>
              <a:off x="5878067" y="1687067"/>
              <a:ext cx="6314440" cy="1286510"/>
            </a:xfrm>
            <a:custGeom>
              <a:avLst/>
              <a:gdLst/>
              <a:ahLst/>
              <a:cxnLst/>
              <a:rect l="l" t="t" r="r" b="b"/>
              <a:pathLst>
                <a:path w="6314440" h="1286510">
                  <a:moveTo>
                    <a:pt x="6313932" y="0"/>
                  </a:moveTo>
                  <a:lnTo>
                    <a:pt x="0" y="0"/>
                  </a:lnTo>
                  <a:lnTo>
                    <a:pt x="0" y="835787"/>
                  </a:lnTo>
                  <a:lnTo>
                    <a:pt x="2996184" y="835787"/>
                  </a:lnTo>
                  <a:lnTo>
                    <a:pt x="2996184" y="964692"/>
                  </a:lnTo>
                  <a:lnTo>
                    <a:pt x="2835402" y="964692"/>
                  </a:lnTo>
                  <a:lnTo>
                    <a:pt x="3156966" y="1286256"/>
                  </a:lnTo>
                  <a:lnTo>
                    <a:pt x="3478530" y="964692"/>
                  </a:lnTo>
                  <a:lnTo>
                    <a:pt x="3317748" y="964692"/>
                  </a:lnTo>
                  <a:lnTo>
                    <a:pt x="3317748" y="835787"/>
                  </a:lnTo>
                  <a:lnTo>
                    <a:pt x="6313932" y="835787"/>
                  </a:lnTo>
                  <a:lnTo>
                    <a:pt x="63139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878067" y="1687067"/>
              <a:ext cx="6314440" cy="1286510"/>
            </a:xfrm>
            <a:custGeom>
              <a:avLst/>
              <a:gdLst/>
              <a:ahLst/>
              <a:cxnLst/>
              <a:rect l="l" t="t" r="r" b="b"/>
              <a:pathLst>
                <a:path w="6314440" h="1286510">
                  <a:moveTo>
                    <a:pt x="6313932" y="835787"/>
                  </a:moveTo>
                  <a:lnTo>
                    <a:pt x="3317748" y="835787"/>
                  </a:lnTo>
                  <a:lnTo>
                    <a:pt x="3317748" y="964692"/>
                  </a:lnTo>
                  <a:lnTo>
                    <a:pt x="3478530" y="964692"/>
                  </a:lnTo>
                  <a:lnTo>
                    <a:pt x="3156966" y="1286256"/>
                  </a:lnTo>
                  <a:lnTo>
                    <a:pt x="2835402" y="964692"/>
                  </a:lnTo>
                  <a:lnTo>
                    <a:pt x="2996184" y="964692"/>
                  </a:lnTo>
                  <a:lnTo>
                    <a:pt x="2996184" y="835787"/>
                  </a:lnTo>
                  <a:lnTo>
                    <a:pt x="0" y="835787"/>
                  </a:lnTo>
                  <a:lnTo>
                    <a:pt x="0" y="0"/>
                  </a:lnTo>
                  <a:lnTo>
                    <a:pt x="6313932" y="0"/>
                  </a:lnTo>
                  <a:lnTo>
                    <a:pt x="6313932" y="835787"/>
                  </a:lnTo>
                  <a:close/>
                </a:path>
              </a:pathLst>
            </a:custGeom>
            <a:ln w="12192">
              <a:solidFill>
                <a:srgbClr val="017C2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7935594" y="1736597"/>
            <a:ext cx="2197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Investment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in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Business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874765" y="2131822"/>
            <a:ext cx="2115820" cy="398780"/>
            <a:chOff x="5874765" y="2131822"/>
            <a:chExt cx="2115820" cy="398780"/>
          </a:xfrm>
        </p:grpSpPr>
        <p:sp>
          <p:nvSpPr>
            <p:cNvPr id="34" name="object 34"/>
            <p:cNvSpPr/>
            <p:nvPr/>
          </p:nvSpPr>
          <p:spPr>
            <a:xfrm>
              <a:off x="5881115" y="2138172"/>
              <a:ext cx="2103120" cy="386080"/>
            </a:xfrm>
            <a:custGeom>
              <a:avLst/>
              <a:gdLst/>
              <a:ahLst/>
              <a:cxnLst/>
              <a:rect l="l" t="t" r="r" b="b"/>
              <a:pathLst>
                <a:path w="2103120" h="386080">
                  <a:moveTo>
                    <a:pt x="2103119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2103119" y="385572"/>
                  </a:lnTo>
                  <a:lnTo>
                    <a:pt x="2103119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881115" y="2138172"/>
              <a:ext cx="2103120" cy="386080"/>
            </a:xfrm>
            <a:custGeom>
              <a:avLst/>
              <a:gdLst/>
              <a:ahLst/>
              <a:cxnLst/>
              <a:rect l="l" t="t" r="r" b="b"/>
              <a:pathLst>
                <a:path w="2103120" h="386080">
                  <a:moveTo>
                    <a:pt x="0" y="385572"/>
                  </a:moveTo>
                  <a:lnTo>
                    <a:pt x="2103119" y="385572"/>
                  </a:lnTo>
                  <a:lnTo>
                    <a:pt x="2103119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ln w="12191">
              <a:solidFill>
                <a:srgbClr val="038A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6430136" y="2190750"/>
            <a:ext cx="100456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libri"/>
                <a:cs typeface="Calibri"/>
              </a:rPr>
              <a:t>Credit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Facility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7977885" y="2131822"/>
            <a:ext cx="2114550" cy="398780"/>
            <a:chOff x="7977885" y="2131822"/>
            <a:chExt cx="2114550" cy="398780"/>
          </a:xfrm>
        </p:grpSpPr>
        <p:sp>
          <p:nvSpPr>
            <p:cNvPr id="38" name="object 38"/>
            <p:cNvSpPr/>
            <p:nvPr/>
          </p:nvSpPr>
          <p:spPr>
            <a:xfrm>
              <a:off x="7984235" y="2138172"/>
              <a:ext cx="2101850" cy="386080"/>
            </a:xfrm>
            <a:custGeom>
              <a:avLst/>
              <a:gdLst/>
              <a:ahLst/>
              <a:cxnLst/>
              <a:rect l="l" t="t" r="r" b="b"/>
              <a:pathLst>
                <a:path w="2101850" h="386080">
                  <a:moveTo>
                    <a:pt x="2101596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2101596" y="385572"/>
                  </a:lnTo>
                  <a:lnTo>
                    <a:pt x="2101596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984235" y="2138172"/>
              <a:ext cx="2101850" cy="386080"/>
            </a:xfrm>
            <a:custGeom>
              <a:avLst/>
              <a:gdLst/>
              <a:ahLst/>
              <a:cxnLst/>
              <a:rect l="l" t="t" r="r" b="b"/>
              <a:pathLst>
                <a:path w="2101850" h="386080">
                  <a:moveTo>
                    <a:pt x="0" y="385572"/>
                  </a:moveTo>
                  <a:lnTo>
                    <a:pt x="2101596" y="385572"/>
                  </a:lnTo>
                  <a:lnTo>
                    <a:pt x="2101596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ln w="12191">
              <a:solidFill>
                <a:srgbClr val="038A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8159877" y="2190750"/>
            <a:ext cx="17494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Calibri"/>
                <a:cs typeface="Calibri"/>
              </a:rPr>
              <a:t>Programs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&amp;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Promotions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0079481" y="2131822"/>
            <a:ext cx="2115820" cy="398780"/>
            <a:chOff x="10079481" y="2131822"/>
            <a:chExt cx="2115820" cy="398780"/>
          </a:xfrm>
        </p:grpSpPr>
        <p:sp>
          <p:nvSpPr>
            <p:cNvPr id="42" name="object 42"/>
            <p:cNvSpPr/>
            <p:nvPr/>
          </p:nvSpPr>
          <p:spPr>
            <a:xfrm>
              <a:off x="10085831" y="2138172"/>
              <a:ext cx="2103120" cy="386080"/>
            </a:xfrm>
            <a:custGeom>
              <a:avLst/>
              <a:gdLst/>
              <a:ahLst/>
              <a:cxnLst/>
              <a:rect l="l" t="t" r="r" b="b"/>
              <a:pathLst>
                <a:path w="2103120" h="386080">
                  <a:moveTo>
                    <a:pt x="210312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2103120" y="385572"/>
                  </a:lnTo>
                  <a:lnTo>
                    <a:pt x="210312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0085831" y="2138172"/>
              <a:ext cx="2103120" cy="386080"/>
            </a:xfrm>
            <a:custGeom>
              <a:avLst/>
              <a:gdLst/>
              <a:ahLst/>
              <a:cxnLst/>
              <a:rect l="l" t="t" r="r" b="b"/>
              <a:pathLst>
                <a:path w="2103120" h="386080">
                  <a:moveTo>
                    <a:pt x="0" y="385572"/>
                  </a:moveTo>
                  <a:lnTo>
                    <a:pt x="2103120" y="385572"/>
                  </a:lnTo>
                  <a:lnTo>
                    <a:pt x="210312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ln w="12191">
              <a:solidFill>
                <a:srgbClr val="038A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10405998" y="2190750"/>
            <a:ext cx="14643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Calibri"/>
                <a:cs typeface="Calibri"/>
              </a:rPr>
              <a:t>Marketing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Activities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5871717" y="405129"/>
            <a:ext cx="6327140" cy="1300480"/>
            <a:chOff x="5871717" y="405129"/>
            <a:chExt cx="6327140" cy="1300480"/>
          </a:xfrm>
        </p:grpSpPr>
        <p:sp>
          <p:nvSpPr>
            <p:cNvPr id="46" name="object 46"/>
            <p:cNvSpPr/>
            <p:nvPr/>
          </p:nvSpPr>
          <p:spPr>
            <a:xfrm>
              <a:off x="5878067" y="411479"/>
              <a:ext cx="6314440" cy="1287780"/>
            </a:xfrm>
            <a:custGeom>
              <a:avLst/>
              <a:gdLst/>
              <a:ahLst/>
              <a:cxnLst/>
              <a:rect l="l" t="t" r="r" b="b"/>
              <a:pathLst>
                <a:path w="6314440" h="1287780">
                  <a:moveTo>
                    <a:pt x="6313932" y="0"/>
                  </a:moveTo>
                  <a:lnTo>
                    <a:pt x="0" y="0"/>
                  </a:lnTo>
                  <a:lnTo>
                    <a:pt x="0" y="836803"/>
                  </a:lnTo>
                  <a:lnTo>
                    <a:pt x="2996057" y="836803"/>
                  </a:lnTo>
                  <a:lnTo>
                    <a:pt x="2996057" y="965835"/>
                  </a:lnTo>
                  <a:lnTo>
                    <a:pt x="2835021" y="965835"/>
                  </a:lnTo>
                  <a:lnTo>
                    <a:pt x="3156966" y="1287780"/>
                  </a:lnTo>
                  <a:lnTo>
                    <a:pt x="3478911" y="965835"/>
                  </a:lnTo>
                  <a:lnTo>
                    <a:pt x="3317875" y="965835"/>
                  </a:lnTo>
                  <a:lnTo>
                    <a:pt x="3317875" y="836803"/>
                  </a:lnTo>
                  <a:lnTo>
                    <a:pt x="6313932" y="836803"/>
                  </a:lnTo>
                  <a:lnTo>
                    <a:pt x="63139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878067" y="411479"/>
              <a:ext cx="6314440" cy="1287780"/>
            </a:xfrm>
            <a:custGeom>
              <a:avLst/>
              <a:gdLst/>
              <a:ahLst/>
              <a:cxnLst/>
              <a:rect l="l" t="t" r="r" b="b"/>
              <a:pathLst>
                <a:path w="6314440" h="1287780">
                  <a:moveTo>
                    <a:pt x="6313932" y="836803"/>
                  </a:moveTo>
                  <a:lnTo>
                    <a:pt x="3317875" y="836803"/>
                  </a:lnTo>
                  <a:lnTo>
                    <a:pt x="3317875" y="965835"/>
                  </a:lnTo>
                  <a:lnTo>
                    <a:pt x="3478911" y="965835"/>
                  </a:lnTo>
                  <a:lnTo>
                    <a:pt x="3156966" y="1287780"/>
                  </a:lnTo>
                  <a:lnTo>
                    <a:pt x="2835021" y="965835"/>
                  </a:lnTo>
                  <a:lnTo>
                    <a:pt x="2996057" y="965835"/>
                  </a:lnTo>
                  <a:lnTo>
                    <a:pt x="2996057" y="836803"/>
                  </a:lnTo>
                  <a:lnTo>
                    <a:pt x="0" y="836803"/>
                  </a:lnTo>
                  <a:lnTo>
                    <a:pt x="0" y="0"/>
                  </a:lnTo>
                  <a:lnTo>
                    <a:pt x="6313932" y="0"/>
                  </a:lnTo>
                  <a:lnTo>
                    <a:pt x="6313932" y="836803"/>
                  </a:lnTo>
                  <a:close/>
                </a:path>
              </a:pathLst>
            </a:custGeom>
            <a:ln w="12192">
              <a:solidFill>
                <a:srgbClr val="017C2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7827391" y="461264"/>
            <a:ext cx="24123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Value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Added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Distribution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5871717" y="856233"/>
            <a:ext cx="1591945" cy="398780"/>
            <a:chOff x="5871717" y="856233"/>
            <a:chExt cx="1591945" cy="398780"/>
          </a:xfrm>
        </p:grpSpPr>
        <p:sp>
          <p:nvSpPr>
            <p:cNvPr id="50" name="object 50"/>
            <p:cNvSpPr/>
            <p:nvPr/>
          </p:nvSpPr>
          <p:spPr>
            <a:xfrm>
              <a:off x="5878067" y="862583"/>
              <a:ext cx="1579245" cy="386080"/>
            </a:xfrm>
            <a:custGeom>
              <a:avLst/>
              <a:gdLst/>
              <a:ahLst/>
              <a:cxnLst/>
              <a:rect l="l" t="t" r="r" b="b"/>
              <a:pathLst>
                <a:path w="1579245" h="386080">
                  <a:moveTo>
                    <a:pt x="1578864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578864" y="385572"/>
                  </a:lnTo>
                  <a:lnTo>
                    <a:pt x="1578864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878067" y="862583"/>
              <a:ext cx="1579245" cy="386080"/>
            </a:xfrm>
            <a:custGeom>
              <a:avLst/>
              <a:gdLst/>
              <a:ahLst/>
              <a:cxnLst/>
              <a:rect l="l" t="t" r="r" b="b"/>
              <a:pathLst>
                <a:path w="1579245" h="386080">
                  <a:moveTo>
                    <a:pt x="0" y="385572"/>
                  </a:moveTo>
                  <a:lnTo>
                    <a:pt x="1578864" y="385572"/>
                  </a:lnTo>
                  <a:lnTo>
                    <a:pt x="1578864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ln w="12192">
              <a:solidFill>
                <a:srgbClr val="038A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6079616" y="817626"/>
            <a:ext cx="1174115" cy="43497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292735" marR="5080" indent="-280670">
              <a:lnSpc>
                <a:spcPts val="1540"/>
              </a:lnSpc>
              <a:spcBef>
                <a:spcPts val="270"/>
              </a:spcBef>
            </a:pPr>
            <a:r>
              <a:rPr sz="1400" spc="-10" dirty="0">
                <a:latin typeface="Calibri"/>
                <a:cs typeface="Calibri"/>
              </a:rPr>
              <a:t>Strong </a:t>
            </a:r>
            <a:r>
              <a:rPr sz="1400" spc="-5" dirty="0">
                <a:latin typeface="Calibri"/>
                <a:cs typeface="Calibri"/>
              </a:rPr>
              <a:t>Financial </a:t>
            </a:r>
            <a:r>
              <a:rPr sz="1400" spc="-3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Muscles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7450581" y="856233"/>
            <a:ext cx="1590040" cy="398780"/>
            <a:chOff x="7450581" y="856233"/>
            <a:chExt cx="1590040" cy="398780"/>
          </a:xfrm>
        </p:grpSpPr>
        <p:sp>
          <p:nvSpPr>
            <p:cNvPr id="54" name="object 54"/>
            <p:cNvSpPr/>
            <p:nvPr/>
          </p:nvSpPr>
          <p:spPr>
            <a:xfrm>
              <a:off x="7456931" y="862583"/>
              <a:ext cx="1577340" cy="386080"/>
            </a:xfrm>
            <a:custGeom>
              <a:avLst/>
              <a:gdLst/>
              <a:ahLst/>
              <a:cxnLst/>
              <a:rect l="l" t="t" r="r" b="b"/>
              <a:pathLst>
                <a:path w="1577340" h="386080">
                  <a:moveTo>
                    <a:pt x="157734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577340" y="385572"/>
                  </a:lnTo>
                  <a:lnTo>
                    <a:pt x="157734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456931" y="862583"/>
              <a:ext cx="1577340" cy="386080"/>
            </a:xfrm>
            <a:custGeom>
              <a:avLst/>
              <a:gdLst/>
              <a:ahLst/>
              <a:cxnLst/>
              <a:rect l="l" t="t" r="r" b="b"/>
              <a:pathLst>
                <a:path w="1577340" h="386080">
                  <a:moveTo>
                    <a:pt x="0" y="385572"/>
                  </a:moveTo>
                  <a:lnTo>
                    <a:pt x="1577340" y="385572"/>
                  </a:lnTo>
                  <a:lnTo>
                    <a:pt x="157734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ln w="12192">
              <a:solidFill>
                <a:srgbClr val="038A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7733156" y="817626"/>
            <a:ext cx="1026160" cy="43497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16205" marR="5080" indent="-104139">
              <a:lnSpc>
                <a:spcPts val="1540"/>
              </a:lnSpc>
              <a:spcBef>
                <a:spcPts val="270"/>
              </a:spcBef>
            </a:pPr>
            <a:r>
              <a:rPr sz="1400" dirty="0">
                <a:latin typeface="Calibri"/>
                <a:cs typeface="Calibri"/>
              </a:rPr>
              <a:t>3+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decades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of </a:t>
            </a:r>
            <a:r>
              <a:rPr sz="1400" spc="-3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experience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9027921" y="856233"/>
            <a:ext cx="1591945" cy="398780"/>
            <a:chOff x="9027921" y="856233"/>
            <a:chExt cx="1591945" cy="398780"/>
          </a:xfrm>
        </p:grpSpPr>
        <p:sp>
          <p:nvSpPr>
            <p:cNvPr id="58" name="object 58"/>
            <p:cNvSpPr/>
            <p:nvPr/>
          </p:nvSpPr>
          <p:spPr>
            <a:xfrm>
              <a:off x="9034271" y="862583"/>
              <a:ext cx="1579245" cy="386080"/>
            </a:xfrm>
            <a:custGeom>
              <a:avLst/>
              <a:gdLst/>
              <a:ahLst/>
              <a:cxnLst/>
              <a:rect l="l" t="t" r="r" b="b"/>
              <a:pathLst>
                <a:path w="1579245" h="386080">
                  <a:moveTo>
                    <a:pt x="1578864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578864" y="385572"/>
                  </a:lnTo>
                  <a:lnTo>
                    <a:pt x="1578864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9034271" y="862583"/>
              <a:ext cx="1579245" cy="386080"/>
            </a:xfrm>
            <a:custGeom>
              <a:avLst/>
              <a:gdLst/>
              <a:ahLst/>
              <a:cxnLst/>
              <a:rect l="l" t="t" r="r" b="b"/>
              <a:pathLst>
                <a:path w="1579245" h="386080">
                  <a:moveTo>
                    <a:pt x="0" y="385572"/>
                  </a:moveTo>
                  <a:lnTo>
                    <a:pt x="1578864" y="385572"/>
                  </a:lnTo>
                  <a:lnTo>
                    <a:pt x="1578864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ln w="12192">
              <a:solidFill>
                <a:srgbClr val="038A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9139555" y="914857"/>
            <a:ext cx="137160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0" dirty="0">
                <a:latin typeface="Calibri"/>
                <a:cs typeface="Calibri"/>
              </a:rPr>
              <a:t>Technical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Trainings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10607040" y="856488"/>
            <a:ext cx="1591310" cy="398145"/>
            <a:chOff x="10607040" y="856488"/>
            <a:chExt cx="1591310" cy="398145"/>
          </a:xfrm>
        </p:grpSpPr>
        <p:sp>
          <p:nvSpPr>
            <p:cNvPr id="62" name="object 62"/>
            <p:cNvSpPr/>
            <p:nvPr/>
          </p:nvSpPr>
          <p:spPr>
            <a:xfrm>
              <a:off x="10613136" y="862584"/>
              <a:ext cx="1579245" cy="386080"/>
            </a:xfrm>
            <a:custGeom>
              <a:avLst/>
              <a:gdLst/>
              <a:ahLst/>
              <a:cxnLst/>
              <a:rect l="l" t="t" r="r" b="b"/>
              <a:pathLst>
                <a:path w="1579245" h="386080">
                  <a:moveTo>
                    <a:pt x="1578864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578864" y="385572"/>
                  </a:lnTo>
                  <a:lnTo>
                    <a:pt x="1578864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0613136" y="862584"/>
              <a:ext cx="1579245" cy="386080"/>
            </a:xfrm>
            <a:custGeom>
              <a:avLst/>
              <a:gdLst/>
              <a:ahLst/>
              <a:cxnLst/>
              <a:rect l="l" t="t" r="r" b="b"/>
              <a:pathLst>
                <a:path w="1579245" h="386080">
                  <a:moveTo>
                    <a:pt x="0" y="385572"/>
                  </a:moveTo>
                  <a:lnTo>
                    <a:pt x="1578864" y="385572"/>
                  </a:lnTo>
                  <a:lnTo>
                    <a:pt x="1578864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ln w="12192">
              <a:solidFill>
                <a:srgbClr val="038A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10747375" y="817626"/>
            <a:ext cx="1313180" cy="43497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77165" marR="5080" indent="-165100">
              <a:lnSpc>
                <a:spcPts val="1540"/>
              </a:lnSpc>
              <a:spcBef>
                <a:spcPts val="270"/>
              </a:spcBef>
            </a:pPr>
            <a:r>
              <a:rPr sz="1400" dirty="0">
                <a:latin typeface="Calibri"/>
                <a:cs typeface="Calibri"/>
              </a:rPr>
              <a:t>Services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and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after </a:t>
            </a:r>
            <a:r>
              <a:rPr sz="1400" spc="-3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sales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support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1795125" y="6544157"/>
            <a:ext cx="154940" cy="179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orbel"/>
                <a:cs typeface="Corbel"/>
              </a:rPr>
              <a:t>9</a:t>
            </a:fld>
            <a:endParaRPr sz="1200">
              <a:latin typeface="Corbel"/>
              <a:cs typeface="Corbel"/>
            </a:endParaRP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</TotalTime>
  <Words>1264</Words>
  <Application>Microsoft Office PowerPoint</Application>
  <PresentationFormat>Widescreen</PresentationFormat>
  <Paragraphs>239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 MT</vt:lpstr>
      <vt:lpstr>Calibri</vt:lpstr>
      <vt:lpstr>Corbel</vt:lpstr>
      <vt:lpstr>Microsoft Sans Serif</vt:lpstr>
      <vt:lpstr>Times New Roman</vt:lpstr>
      <vt:lpstr>Wingdings</vt:lpstr>
      <vt:lpstr>Office Theme</vt:lpstr>
      <vt:lpstr>PowerPoint Presentation</vt:lpstr>
      <vt:lpstr>INTRODUCTION</vt:lpstr>
      <vt:lpstr>OUR MISSION</vt:lpstr>
      <vt:lpstr> VISION</vt:lpstr>
      <vt:lpstr>Global Geo Coverage</vt:lpstr>
      <vt:lpstr>TECHNOLOGY COVERAGE</vt:lpstr>
      <vt:lpstr>PRODUCT PORTFOLIO</vt:lpstr>
      <vt:lpstr>CHANNEL CONTRIBUTION</vt:lpstr>
      <vt:lpstr>PowerPoint Presentation</vt:lpstr>
      <vt:lpstr>BUSINESS GROWTH</vt:lpstr>
      <vt:lpstr>Marketing strategy</vt:lpstr>
      <vt:lpstr>Business model</vt:lpstr>
      <vt:lpstr>CSR ACTIVITY</vt:lpstr>
      <vt:lpstr>CHANNEL ENGAGEMENTS</vt:lpstr>
      <vt:lpstr>Awan Distribution Certified Resources Portfolio</vt:lpstr>
      <vt:lpstr>Awan Distribution Certified Resources Portfolio</vt:lpstr>
      <vt:lpstr>PowerPoint Presentation</vt:lpstr>
      <vt:lpstr>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Corporate Profile</dc:title>
  <cp:lastModifiedBy>muhammad talha</cp:lastModifiedBy>
  <cp:revision>1</cp:revision>
  <dcterms:created xsi:type="dcterms:W3CDTF">2024-01-16T13:47:05Z</dcterms:created>
  <dcterms:modified xsi:type="dcterms:W3CDTF">2024-01-16T19:00:14Z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2022-09-13T00:00:00Z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2024-01-16T00:00:00Z</vt:filetime>
  </property>
</Properties>
</file>